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2918400"/>
  <p:notesSz cx="6858000" cy="9144000"/>
  <p:defaultTextStyle>
    <a:defPPr>
      <a:defRPr lang="en-US"/>
    </a:defPPr>
    <a:lvl1pPr algn="l" defTabSz="4075113" rtl="0" eaLnBrk="0" fontAlgn="base" hangingPunct="0">
      <a:spcBef>
        <a:spcPct val="0"/>
      </a:spcBef>
      <a:spcAft>
        <a:spcPct val="0"/>
      </a:spcAft>
      <a:defRPr sz="8000" kern="1200">
        <a:solidFill>
          <a:schemeClr val="tx1"/>
        </a:solidFill>
        <a:latin typeface="Calibri" panose="020F0502020204030204" pitchFamily="34" charset="0"/>
        <a:ea typeface="+mn-ea"/>
        <a:cs typeface="Arial" panose="020B0604020202020204" pitchFamily="34" charset="0"/>
      </a:defRPr>
    </a:lvl1pPr>
    <a:lvl2pPr marL="2036763" indent="-1579563" algn="l" defTabSz="4075113" rtl="0" eaLnBrk="0" fontAlgn="base" hangingPunct="0">
      <a:spcBef>
        <a:spcPct val="0"/>
      </a:spcBef>
      <a:spcAft>
        <a:spcPct val="0"/>
      </a:spcAft>
      <a:defRPr sz="8000" kern="1200">
        <a:solidFill>
          <a:schemeClr val="tx1"/>
        </a:solidFill>
        <a:latin typeface="Calibri" panose="020F0502020204030204" pitchFamily="34" charset="0"/>
        <a:ea typeface="+mn-ea"/>
        <a:cs typeface="Arial" panose="020B0604020202020204" pitchFamily="34" charset="0"/>
      </a:defRPr>
    </a:lvl2pPr>
    <a:lvl3pPr marL="4075113" indent="-3160713" algn="l" defTabSz="4075113" rtl="0" eaLnBrk="0" fontAlgn="base" hangingPunct="0">
      <a:spcBef>
        <a:spcPct val="0"/>
      </a:spcBef>
      <a:spcAft>
        <a:spcPct val="0"/>
      </a:spcAft>
      <a:defRPr sz="8000" kern="1200">
        <a:solidFill>
          <a:schemeClr val="tx1"/>
        </a:solidFill>
        <a:latin typeface="Calibri" panose="020F0502020204030204" pitchFamily="34" charset="0"/>
        <a:ea typeface="+mn-ea"/>
        <a:cs typeface="Arial" panose="020B0604020202020204" pitchFamily="34" charset="0"/>
      </a:defRPr>
    </a:lvl3pPr>
    <a:lvl4pPr marL="6111875" indent="-4740275" algn="l" defTabSz="4075113" rtl="0" eaLnBrk="0" fontAlgn="base" hangingPunct="0">
      <a:spcBef>
        <a:spcPct val="0"/>
      </a:spcBef>
      <a:spcAft>
        <a:spcPct val="0"/>
      </a:spcAft>
      <a:defRPr sz="8000" kern="1200">
        <a:solidFill>
          <a:schemeClr val="tx1"/>
        </a:solidFill>
        <a:latin typeface="Calibri" panose="020F0502020204030204" pitchFamily="34" charset="0"/>
        <a:ea typeface="+mn-ea"/>
        <a:cs typeface="Arial" panose="020B0604020202020204" pitchFamily="34" charset="0"/>
      </a:defRPr>
    </a:lvl4pPr>
    <a:lvl5pPr marL="8150225" indent="-6321425" algn="l" defTabSz="4075113" rtl="0" eaLnBrk="0" fontAlgn="base" hangingPunct="0">
      <a:spcBef>
        <a:spcPct val="0"/>
      </a:spcBef>
      <a:spcAft>
        <a:spcPct val="0"/>
      </a:spcAft>
      <a:defRPr sz="8000"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sz="8000"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sz="8000"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sz="8000"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sz="8000"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180"/>
    <p:restoredTop sz="96206"/>
  </p:normalViewPr>
  <p:slideViewPr>
    <p:cSldViewPr>
      <p:cViewPr varScale="1">
        <p:scale>
          <a:sx n="23" d="100"/>
          <a:sy n="23" d="100"/>
        </p:scale>
        <p:origin x="3048" y="272"/>
      </p:cViewPr>
      <p:guideLst>
        <p:guide orient="horz" pos="10368"/>
        <p:guide pos="12096"/>
      </p:guideLst>
    </p:cSldViewPr>
  </p:slideViewPr>
  <p:notesTextViewPr>
    <p:cViewPr>
      <p:scale>
        <a:sx n="1" d="1"/>
        <a:sy n="1" d="1"/>
      </p:scale>
      <p:origin x="0" y="0"/>
    </p:cViewPr>
  </p:notesTextViewPr>
  <p:sorterViewPr>
    <p:cViewPr>
      <p:scale>
        <a:sx n="173" d="100"/>
        <a:sy n="173"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4FD90F75-C2ED-0649-9C4C-D1E1707C7C1B}"/>
              </a:ext>
            </a:extLst>
          </p:cNvPr>
          <p:cNvSpPr>
            <a:spLocks noGrp="1"/>
          </p:cNvSpPr>
          <p:nvPr>
            <p:ph type="dt" sz="half" idx="10"/>
          </p:nvPr>
        </p:nvSpPr>
        <p:spPr/>
        <p:txBody>
          <a:bodyPr/>
          <a:lstStyle>
            <a:lvl1pPr>
              <a:defRPr/>
            </a:lvl1pPr>
          </a:lstStyle>
          <a:p>
            <a:pPr>
              <a:defRPr/>
            </a:pPr>
            <a:fld id="{CDB5B2B7-7A09-9A44-8C82-3AE32A268531}" type="datetimeFigureOut">
              <a:rPr lang="en-US"/>
              <a:pPr>
                <a:defRPr/>
              </a:pPr>
              <a:t>12/11/18</a:t>
            </a:fld>
            <a:endParaRPr lang="en-US"/>
          </a:p>
        </p:txBody>
      </p:sp>
      <p:sp>
        <p:nvSpPr>
          <p:cNvPr id="5" name="Footer Placeholder 4">
            <a:extLst>
              <a:ext uri="{FF2B5EF4-FFF2-40B4-BE49-F238E27FC236}">
                <a16:creationId xmlns:a16="http://schemas.microsoft.com/office/drawing/2014/main" id="{E67AF448-2D94-1E46-87DB-26958F24B33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7DE86FA-AD27-1C4B-A678-5A4E6D0F1727}"/>
              </a:ext>
            </a:extLst>
          </p:cNvPr>
          <p:cNvSpPr>
            <a:spLocks noGrp="1"/>
          </p:cNvSpPr>
          <p:nvPr>
            <p:ph type="sldNum" sz="quarter" idx="12"/>
          </p:nvPr>
        </p:nvSpPr>
        <p:spPr/>
        <p:txBody>
          <a:bodyPr/>
          <a:lstStyle>
            <a:lvl1pPr>
              <a:defRPr/>
            </a:lvl1pPr>
          </a:lstStyle>
          <a:p>
            <a:pPr>
              <a:defRPr/>
            </a:pPr>
            <a:fld id="{6F0B40DC-249D-164F-BA9E-6FA033010995}" type="slidenum">
              <a:rPr lang="en-US" altLang="en-US"/>
              <a:pPr>
                <a:defRPr/>
              </a:pPr>
              <a:t>‹#›</a:t>
            </a:fld>
            <a:endParaRPr lang="en-US" altLang="en-US"/>
          </a:p>
        </p:txBody>
      </p:sp>
    </p:spTree>
    <p:extLst>
      <p:ext uri="{BB962C8B-B14F-4D97-AF65-F5344CB8AC3E}">
        <p14:creationId xmlns:p14="http://schemas.microsoft.com/office/powerpoint/2010/main" val="3514824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19BD93-E680-3843-83BC-8BB21D8AF91B}"/>
              </a:ext>
            </a:extLst>
          </p:cNvPr>
          <p:cNvSpPr>
            <a:spLocks noGrp="1"/>
          </p:cNvSpPr>
          <p:nvPr>
            <p:ph type="dt" sz="half" idx="10"/>
          </p:nvPr>
        </p:nvSpPr>
        <p:spPr/>
        <p:txBody>
          <a:bodyPr/>
          <a:lstStyle>
            <a:lvl1pPr>
              <a:defRPr/>
            </a:lvl1pPr>
          </a:lstStyle>
          <a:p>
            <a:pPr>
              <a:defRPr/>
            </a:pPr>
            <a:fld id="{6DF31468-5AF1-CC49-8E52-1FE280F8B275}" type="datetimeFigureOut">
              <a:rPr lang="en-US"/>
              <a:pPr>
                <a:defRPr/>
              </a:pPr>
              <a:t>12/11/18</a:t>
            </a:fld>
            <a:endParaRPr lang="en-US"/>
          </a:p>
        </p:txBody>
      </p:sp>
      <p:sp>
        <p:nvSpPr>
          <p:cNvPr id="5" name="Footer Placeholder 4">
            <a:extLst>
              <a:ext uri="{FF2B5EF4-FFF2-40B4-BE49-F238E27FC236}">
                <a16:creationId xmlns:a16="http://schemas.microsoft.com/office/drawing/2014/main" id="{67E5BA15-89AE-1043-A094-E7148CF6E8D4}"/>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F6BD34FB-531B-AD4E-8763-4295B85FC690}"/>
              </a:ext>
            </a:extLst>
          </p:cNvPr>
          <p:cNvSpPr>
            <a:spLocks noGrp="1"/>
          </p:cNvSpPr>
          <p:nvPr>
            <p:ph type="sldNum" sz="quarter" idx="12"/>
          </p:nvPr>
        </p:nvSpPr>
        <p:spPr/>
        <p:txBody>
          <a:bodyPr/>
          <a:lstStyle>
            <a:lvl1pPr>
              <a:defRPr/>
            </a:lvl1pPr>
          </a:lstStyle>
          <a:p>
            <a:pPr>
              <a:defRPr/>
            </a:pPr>
            <a:fld id="{1929B555-BB5E-F54D-9936-F05998F1F7B7}" type="slidenum">
              <a:rPr lang="en-US" altLang="en-US"/>
              <a:pPr>
                <a:defRPr/>
              </a:pPr>
              <a:t>‹#›</a:t>
            </a:fld>
            <a:endParaRPr lang="en-US" altLang="en-US"/>
          </a:p>
        </p:txBody>
      </p:sp>
    </p:spTree>
    <p:extLst>
      <p:ext uri="{BB962C8B-B14F-4D97-AF65-F5344CB8AC3E}">
        <p14:creationId xmlns:p14="http://schemas.microsoft.com/office/powerpoint/2010/main" val="766976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82EFE5-3B6E-AE45-9522-1B0474C113E9}"/>
              </a:ext>
            </a:extLst>
          </p:cNvPr>
          <p:cNvSpPr>
            <a:spLocks noGrp="1"/>
          </p:cNvSpPr>
          <p:nvPr>
            <p:ph type="dt" sz="half" idx="10"/>
          </p:nvPr>
        </p:nvSpPr>
        <p:spPr/>
        <p:txBody>
          <a:bodyPr/>
          <a:lstStyle>
            <a:lvl1pPr>
              <a:defRPr/>
            </a:lvl1pPr>
          </a:lstStyle>
          <a:p>
            <a:pPr>
              <a:defRPr/>
            </a:pPr>
            <a:fld id="{ACE2562D-9873-504F-8AB8-B5E0309C3FB4}" type="datetimeFigureOut">
              <a:rPr lang="en-US"/>
              <a:pPr>
                <a:defRPr/>
              </a:pPr>
              <a:t>12/11/18</a:t>
            </a:fld>
            <a:endParaRPr lang="en-US"/>
          </a:p>
        </p:txBody>
      </p:sp>
      <p:sp>
        <p:nvSpPr>
          <p:cNvPr id="5" name="Footer Placeholder 4">
            <a:extLst>
              <a:ext uri="{FF2B5EF4-FFF2-40B4-BE49-F238E27FC236}">
                <a16:creationId xmlns:a16="http://schemas.microsoft.com/office/drawing/2014/main" id="{664EB4A8-A5F2-1D45-96B9-3A7FB16042B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CCE03ED-64CB-2A43-BFC8-6E8D33DB0308}"/>
              </a:ext>
            </a:extLst>
          </p:cNvPr>
          <p:cNvSpPr>
            <a:spLocks noGrp="1"/>
          </p:cNvSpPr>
          <p:nvPr>
            <p:ph type="sldNum" sz="quarter" idx="12"/>
          </p:nvPr>
        </p:nvSpPr>
        <p:spPr/>
        <p:txBody>
          <a:bodyPr/>
          <a:lstStyle>
            <a:lvl1pPr>
              <a:defRPr/>
            </a:lvl1pPr>
          </a:lstStyle>
          <a:p>
            <a:pPr>
              <a:defRPr/>
            </a:pPr>
            <a:fld id="{ACDA47DC-F4B1-FD41-BA6A-32E846C32113}" type="slidenum">
              <a:rPr lang="en-US" altLang="en-US"/>
              <a:pPr>
                <a:defRPr/>
              </a:pPr>
              <a:t>‹#›</a:t>
            </a:fld>
            <a:endParaRPr lang="en-US" altLang="en-US"/>
          </a:p>
        </p:txBody>
      </p:sp>
    </p:spTree>
    <p:extLst>
      <p:ext uri="{BB962C8B-B14F-4D97-AF65-F5344CB8AC3E}">
        <p14:creationId xmlns:p14="http://schemas.microsoft.com/office/powerpoint/2010/main" val="407594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B07235-914E-1445-9650-E8F35D7FC0BC}"/>
              </a:ext>
            </a:extLst>
          </p:cNvPr>
          <p:cNvSpPr>
            <a:spLocks noGrp="1"/>
          </p:cNvSpPr>
          <p:nvPr>
            <p:ph type="dt" sz="half" idx="10"/>
          </p:nvPr>
        </p:nvSpPr>
        <p:spPr/>
        <p:txBody>
          <a:bodyPr/>
          <a:lstStyle>
            <a:lvl1pPr>
              <a:defRPr/>
            </a:lvl1pPr>
          </a:lstStyle>
          <a:p>
            <a:pPr>
              <a:defRPr/>
            </a:pPr>
            <a:fld id="{2F1E0021-4515-824F-BE47-01D169D916CE}" type="datetimeFigureOut">
              <a:rPr lang="en-US"/>
              <a:pPr>
                <a:defRPr/>
              </a:pPr>
              <a:t>12/11/18</a:t>
            </a:fld>
            <a:endParaRPr lang="en-US"/>
          </a:p>
        </p:txBody>
      </p:sp>
      <p:sp>
        <p:nvSpPr>
          <p:cNvPr id="5" name="Footer Placeholder 4">
            <a:extLst>
              <a:ext uri="{FF2B5EF4-FFF2-40B4-BE49-F238E27FC236}">
                <a16:creationId xmlns:a16="http://schemas.microsoft.com/office/drawing/2014/main" id="{183F4447-478D-5743-B71D-D38A6C7C7F4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6248A17-2055-EA4C-A4E4-0A526BE3D225}"/>
              </a:ext>
            </a:extLst>
          </p:cNvPr>
          <p:cNvSpPr>
            <a:spLocks noGrp="1"/>
          </p:cNvSpPr>
          <p:nvPr>
            <p:ph type="sldNum" sz="quarter" idx="12"/>
          </p:nvPr>
        </p:nvSpPr>
        <p:spPr/>
        <p:txBody>
          <a:bodyPr/>
          <a:lstStyle>
            <a:lvl1pPr>
              <a:defRPr/>
            </a:lvl1pPr>
          </a:lstStyle>
          <a:p>
            <a:pPr>
              <a:defRPr/>
            </a:pPr>
            <a:fld id="{B7585F64-7F7C-034F-A645-83D11CD911FB}" type="slidenum">
              <a:rPr lang="en-US" altLang="en-US"/>
              <a:pPr>
                <a:defRPr/>
              </a:pPr>
              <a:t>‹#›</a:t>
            </a:fld>
            <a:endParaRPr lang="en-US" altLang="en-US"/>
          </a:p>
        </p:txBody>
      </p:sp>
    </p:spTree>
    <p:extLst>
      <p:ext uri="{BB962C8B-B14F-4D97-AF65-F5344CB8AC3E}">
        <p14:creationId xmlns:p14="http://schemas.microsoft.com/office/powerpoint/2010/main" val="3987556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2827B9-BF04-ED4D-B786-64C817D25068}"/>
              </a:ext>
            </a:extLst>
          </p:cNvPr>
          <p:cNvSpPr>
            <a:spLocks noGrp="1"/>
          </p:cNvSpPr>
          <p:nvPr>
            <p:ph type="dt" sz="half" idx="10"/>
          </p:nvPr>
        </p:nvSpPr>
        <p:spPr/>
        <p:txBody>
          <a:bodyPr/>
          <a:lstStyle>
            <a:lvl1pPr>
              <a:defRPr/>
            </a:lvl1pPr>
          </a:lstStyle>
          <a:p>
            <a:pPr>
              <a:defRPr/>
            </a:pPr>
            <a:fld id="{E384D593-393F-EB4B-8C5B-08EEEF073E7F}" type="datetimeFigureOut">
              <a:rPr lang="en-US"/>
              <a:pPr>
                <a:defRPr/>
              </a:pPr>
              <a:t>12/11/18</a:t>
            </a:fld>
            <a:endParaRPr lang="en-US"/>
          </a:p>
        </p:txBody>
      </p:sp>
      <p:sp>
        <p:nvSpPr>
          <p:cNvPr id="5" name="Footer Placeholder 4">
            <a:extLst>
              <a:ext uri="{FF2B5EF4-FFF2-40B4-BE49-F238E27FC236}">
                <a16:creationId xmlns:a16="http://schemas.microsoft.com/office/drawing/2014/main" id="{4294C1FF-1164-814B-9D85-5433C2BA9E5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75D9813-0B1B-7F47-9AC5-087AAB848EB7}"/>
              </a:ext>
            </a:extLst>
          </p:cNvPr>
          <p:cNvSpPr>
            <a:spLocks noGrp="1"/>
          </p:cNvSpPr>
          <p:nvPr>
            <p:ph type="sldNum" sz="quarter" idx="12"/>
          </p:nvPr>
        </p:nvSpPr>
        <p:spPr/>
        <p:txBody>
          <a:bodyPr/>
          <a:lstStyle>
            <a:lvl1pPr>
              <a:defRPr/>
            </a:lvl1pPr>
          </a:lstStyle>
          <a:p>
            <a:pPr>
              <a:defRPr/>
            </a:pPr>
            <a:fld id="{68542EA3-C1CF-9E4B-915A-13F48B3CB746}" type="slidenum">
              <a:rPr lang="en-US" altLang="en-US"/>
              <a:pPr>
                <a:defRPr/>
              </a:pPr>
              <a:t>‹#›</a:t>
            </a:fld>
            <a:endParaRPr lang="en-US" altLang="en-US"/>
          </a:p>
        </p:txBody>
      </p:sp>
    </p:spTree>
    <p:extLst>
      <p:ext uri="{BB962C8B-B14F-4D97-AF65-F5344CB8AC3E}">
        <p14:creationId xmlns:p14="http://schemas.microsoft.com/office/powerpoint/2010/main" val="1559157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B4CE2E3A-6AD3-3642-857A-91462636616B}"/>
              </a:ext>
            </a:extLst>
          </p:cNvPr>
          <p:cNvSpPr>
            <a:spLocks noGrp="1"/>
          </p:cNvSpPr>
          <p:nvPr>
            <p:ph type="dt" sz="half" idx="10"/>
          </p:nvPr>
        </p:nvSpPr>
        <p:spPr/>
        <p:txBody>
          <a:bodyPr/>
          <a:lstStyle>
            <a:lvl1pPr>
              <a:defRPr/>
            </a:lvl1pPr>
          </a:lstStyle>
          <a:p>
            <a:pPr>
              <a:defRPr/>
            </a:pPr>
            <a:fld id="{78B36A0B-AA1A-7447-9EDF-793E99A36416}" type="datetimeFigureOut">
              <a:rPr lang="en-US"/>
              <a:pPr>
                <a:defRPr/>
              </a:pPr>
              <a:t>12/11/18</a:t>
            </a:fld>
            <a:endParaRPr lang="en-US"/>
          </a:p>
        </p:txBody>
      </p:sp>
      <p:sp>
        <p:nvSpPr>
          <p:cNvPr id="6" name="Footer Placeholder 4">
            <a:extLst>
              <a:ext uri="{FF2B5EF4-FFF2-40B4-BE49-F238E27FC236}">
                <a16:creationId xmlns:a16="http://schemas.microsoft.com/office/drawing/2014/main" id="{0E220FBA-E374-4542-A504-E6D5E4E3311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9DBBB78E-DF11-A74F-B485-1DB8A2717BFD}"/>
              </a:ext>
            </a:extLst>
          </p:cNvPr>
          <p:cNvSpPr>
            <a:spLocks noGrp="1"/>
          </p:cNvSpPr>
          <p:nvPr>
            <p:ph type="sldNum" sz="quarter" idx="12"/>
          </p:nvPr>
        </p:nvSpPr>
        <p:spPr/>
        <p:txBody>
          <a:bodyPr/>
          <a:lstStyle>
            <a:lvl1pPr>
              <a:defRPr/>
            </a:lvl1pPr>
          </a:lstStyle>
          <a:p>
            <a:pPr>
              <a:defRPr/>
            </a:pPr>
            <a:fld id="{7836AFA0-F997-9D4F-9C0F-0CDB7806468D}" type="slidenum">
              <a:rPr lang="en-US" altLang="en-US"/>
              <a:pPr>
                <a:defRPr/>
              </a:pPr>
              <a:t>‹#›</a:t>
            </a:fld>
            <a:endParaRPr lang="en-US" altLang="en-US"/>
          </a:p>
        </p:txBody>
      </p:sp>
    </p:spTree>
    <p:extLst>
      <p:ext uri="{BB962C8B-B14F-4D97-AF65-F5344CB8AC3E}">
        <p14:creationId xmlns:p14="http://schemas.microsoft.com/office/powerpoint/2010/main" val="3584296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E77E9709-5F56-6B40-BB32-7AC1C3352CD7}"/>
              </a:ext>
            </a:extLst>
          </p:cNvPr>
          <p:cNvSpPr>
            <a:spLocks noGrp="1"/>
          </p:cNvSpPr>
          <p:nvPr>
            <p:ph type="dt" sz="half" idx="10"/>
          </p:nvPr>
        </p:nvSpPr>
        <p:spPr/>
        <p:txBody>
          <a:bodyPr/>
          <a:lstStyle>
            <a:lvl1pPr>
              <a:defRPr/>
            </a:lvl1pPr>
          </a:lstStyle>
          <a:p>
            <a:pPr>
              <a:defRPr/>
            </a:pPr>
            <a:fld id="{EC9DF752-4A81-FA47-8734-28EB511BA261}" type="datetimeFigureOut">
              <a:rPr lang="en-US"/>
              <a:pPr>
                <a:defRPr/>
              </a:pPr>
              <a:t>12/11/18</a:t>
            </a:fld>
            <a:endParaRPr lang="en-US"/>
          </a:p>
        </p:txBody>
      </p:sp>
      <p:sp>
        <p:nvSpPr>
          <p:cNvPr id="8" name="Footer Placeholder 4">
            <a:extLst>
              <a:ext uri="{FF2B5EF4-FFF2-40B4-BE49-F238E27FC236}">
                <a16:creationId xmlns:a16="http://schemas.microsoft.com/office/drawing/2014/main" id="{1D7671C2-DE61-8341-8146-AFC0470ECB46}"/>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1995710-0804-AC47-BB45-6682366E83F0}"/>
              </a:ext>
            </a:extLst>
          </p:cNvPr>
          <p:cNvSpPr>
            <a:spLocks noGrp="1"/>
          </p:cNvSpPr>
          <p:nvPr>
            <p:ph type="sldNum" sz="quarter" idx="12"/>
          </p:nvPr>
        </p:nvSpPr>
        <p:spPr/>
        <p:txBody>
          <a:bodyPr/>
          <a:lstStyle>
            <a:lvl1pPr>
              <a:defRPr/>
            </a:lvl1pPr>
          </a:lstStyle>
          <a:p>
            <a:pPr>
              <a:defRPr/>
            </a:pPr>
            <a:fld id="{420588B8-20E2-2242-9440-16CA65DAB0D3}" type="slidenum">
              <a:rPr lang="en-US" altLang="en-US"/>
              <a:pPr>
                <a:defRPr/>
              </a:pPr>
              <a:t>‹#›</a:t>
            </a:fld>
            <a:endParaRPr lang="en-US" altLang="en-US"/>
          </a:p>
        </p:txBody>
      </p:sp>
    </p:spTree>
    <p:extLst>
      <p:ext uri="{BB962C8B-B14F-4D97-AF65-F5344CB8AC3E}">
        <p14:creationId xmlns:p14="http://schemas.microsoft.com/office/powerpoint/2010/main" val="813823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261BF9DF-4368-4A44-8A96-3B6DF183E128}"/>
              </a:ext>
            </a:extLst>
          </p:cNvPr>
          <p:cNvSpPr>
            <a:spLocks noGrp="1"/>
          </p:cNvSpPr>
          <p:nvPr>
            <p:ph type="dt" sz="half" idx="10"/>
          </p:nvPr>
        </p:nvSpPr>
        <p:spPr/>
        <p:txBody>
          <a:bodyPr/>
          <a:lstStyle>
            <a:lvl1pPr>
              <a:defRPr/>
            </a:lvl1pPr>
          </a:lstStyle>
          <a:p>
            <a:pPr>
              <a:defRPr/>
            </a:pPr>
            <a:fld id="{5FDB6FA7-586A-3B4F-83B7-EDFAC9DF16D6}" type="datetimeFigureOut">
              <a:rPr lang="en-US"/>
              <a:pPr>
                <a:defRPr/>
              </a:pPr>
              <a:t>12/11/18</a:t>
            </a:fld>
            <a:endParaRPr lang="en-US"/>
          </a:p>
        </p:txBody>
      </p:sp>
      <p:sp>
        <p:nvSpPr>
          <p:cNvPr id="4" name="Footer Placeholder 4">
            <a:extLst>
              <a:ext uri="{FF2B5EF4-FFF2-40B4-BE49-F238E27FC236}">
                <a16:creationId xmlns:a16="http://schemas.microsoft.com/office/drawing/2014/main" id="{94E65137-365E-CA43-8088-F97B5D5F6C64}"/>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403E717-13A4-8646-B7BA-88BC623E2932}"/>
              </a:ext>
            </a:extLst>
          </p:cNvPr>
          <p:cNvSpPr>
            <a:spLocks noGrp="1"/>
          </p:cNvSpPr>
          <p:nvPr>
            <p:ph type="sldNum" sz="quarter" idx="12"/>
          </p:nvPr>
        </p:nvSpPr>
        <p:spPr/>
        <p:txBody>
          <a:bodyPr/>
          <a:lstStyle>
            <a:lvl1pPr>
              <a:defRPr/>
            </a:lvl1pPr>
          </a:lstStyle>
          <a:p>
            <a:pPr>
              <a:defRPr/>
            </a:pPr>
            <a:fld id="{EB1E0194-B5CA-A347-9478-E9B2A7D327CB}" type="slidenum">
              <a:rPr lang="en-US" altLang="en-US"/>
              <a:pPr>
                <a:defRPr/>
              </a:pPr>
              <a:t>‹#›</a:t>
            </a:fld>
            <a:endParaRPr lang="en-US" altLang="en-US"/>
          </a:p>
        </p:txBody>
      </p:sp>
    </p:spTree>
    <p:extLst>
      <p:ext uri="{BB962C8B-B14F-4D97-AF65-F5344CB8AC3E}">
        <p14:creationId xmlns:p14="http://schemas.microsoft.com/office/powerpoint/2010/main" val="2056063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7DE09C4-9B21-B045-A56E-04AE210F849A}"/>
              </a:ext>
            </a:extLst>
          </p:cNvPr>
          <p:cNvSpPr>
            <a:spLocks noGrp="1"/>
          </p:cNvSpPr>
          <p:nvPr>
            <p:ph type="dt" sz="half" idx="10"/>
          </p:nvPr>
        </p:nvSpPr>
        <p:spPr/>
        <p:txBody>
          <a:bodyPr/>
          <a:lstStyle>
            <a:lvl1pPr>
              <a:defRPr/>
            </a:lvl1pPr>
          </a:lstStyle>
          <a:p>
            <a:pPr>
              <a:defRPr/>
            </a:pPr>
            <a:fld id="{95466630-5EE9-4141-B272-0C555C039974}" type="datetimeFigureOut">
              <a:rPr lang="en-US"/>
              <a:pPr>
                <a:defRPr/>
              </a:pPr>
              <a:t>12/11/18</a:t>
            </a:fld>
            <a:endParaRPr lang="en-US"/>
          </a:p>
        </p:txBody>
      </p:sp>
      <p:sp>
        <p:nvSpPr>
          <p:cNvPr id="3" name="Footer Placeholder 4">
            <a:extLst>
              <a:ext uri="{FF2B5EF4-FFF2-40B4-BE49-F238E27FC236}">
                <a16:creationId xmlns:a16="http://schemas.microsoft.com/office/drawing/2014/main" id="{A27330A5-20CB-BF44-9A94-AFED30F44D22}"/>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A80FF358-3E91-E046-8A8E-EF45F4AB06EB}"/>
              </a:ext>
            </a:extLst>
          </p:cNvPr>
          <p:cNvSpPr>
            <a:spLocks noGrp="1"/>
          </p:cNvSpPr>
          <p:nvPr>
            <p:ph type="sldNum" sz="quarter" idx="12"/>
          </p:nvPr>
        </p:nvSpPr>
        <p:spPr/>
        <p:txBody>
          <a:bodyPr/>
          <a:lstStyle>
            <a:lvl1pPr>
              <a:defRPr/>
            </a:lvl1pPr>
          </a:lstStyle>
          <a:p>
            <a:pPr>
              <a:defRPr/>
            </a:pPr>
            <a:fld id="{FBC287D1-768C-2B41-84AE-922332521528}" type="slidenum">
              <a:rPr lang="en-US" altLang="en-US"/>
              <a:pPr>
                <a:defRPr/>
              </a:pPr>
              <a:t>‹#›</a:t>
            </a:fld>
            <a:endParaRPr lang="en-US" altLang="en-US"/>
          </a:p>
        </p:txBody>
      </p:sp>
    </p:spTree>
    <p:extLst>
      <p:ext uri="{BB962C8B-B14F-4D97-AF65-F5344CB8AC3E}">
        <p14:creationId xmlns:p14="http://schemas.microsoft.com/office/powerpoint/2010/main" val="14076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3">
            <a:extLst>
              <a:ext uri="{FF2B5EF4-FFF2-40B4-BE49-F238E27FC236}">
                <a16:creationId xmlns:a16="http://schemas.microsoft.com/office/drawing/2014/main" id="{85341FF0-FA4F-1F43-812D-019EEB699925}"/>
              </a:ext>
            </a:extLst>
          </p:cNvPr>
          <p:cNvSpPr>
            <a:spLocks noGrp="1"/>
          </p:cNvSpPr>
          <p:nvPr>
            <p:ph type="dt" sz="half" idx="10"/>
          </p:nvPr>
        </p:nvSpPr>
        <p:spPr/>
        <p:txBody>
          <a:bodyPr/>
          <a:lstStyle>
            <a:lvl1pPr>
              <a:defRPr/>
            </a:lvl1pPr>
          </a:lstStyle>
          <a:p>
            <a:pPr>
              <a:defRPr/>
            </a:pPr>
            <a:fld id="{4554C012-6E95-CA40-8A32-6AAB27590278}" type="datetimeFigureOut">
              <a:rPr lang="en-US"/>
              <a:pPr>
                <a:defRPr/>
              </a:pPr>
              <a:t>12/11/18</a:t>
            </a:fld>
            <a:endParaRPr lang="en-US"/>
          </a:p>
        </p:txBody>
      </p:sp>
      <p:sp>
        <p:nvSpPr>
          <p:cNvPr id="6" name="Footer Placeholder 4">
            <a:extLst>
              <a:ext uri="{FF2B5EF4-FFF2-40B4-BE49-F238E27FC236}">
                <a16:creationId xmlns:a16="http://schemas.microsoft.com/office/drawing/2014/main" id="{9776B3EB-6A55-7342-BA1C-0DEE29CFAE99}"/>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C14EE7B1-5B07-5C42-AA78-C6F01BC38CF4}"/>
              </a:ext>
            </a:extLst>
          </p:cNvPr>
          <p:cNvSpPr>
            <a:spLocks noGrp="1"/>
          </p:cNvSpPr>
          <p:nvPr>
            <p:ph type="sldNum" sz="quarter" idx="12"/>
          </p:nvPr>
        </p:nvSpPr>
        <p:spPr/>
        <p:txBody>
          <a:bodyPr/>
          <a:lstStyle>
            <a:lvl1pPr>
              <a:defRPr/>
            </a:lvl1pPr>
          </a:lstStyle>
          <a:p>
            <a:pPr>
              <a:defRPr/>
            </a:pPr>
            <a:fld id="{67C1795C-6E43-CA41-ACB8-50CB436D2438}" type="slidenum">
              <a:rPr lang="en-US" altLang="en-US"/>
              <a:pPr>
                <a:defRPr/>
              </a:pPr>
              <a:t>‹#›</a:t>
            </a:fld>
            <a:endParaRPr lang="en-US" altLang="en-US"/>
          </a:p>
        </p:txBody>
      </p:sp>
    </p:spTree>
    <p:extLst>
      <p:ext uri="{BB962C8B-B14F-4D97-AF65-F5344CB8AC3E}">
        <p14:creationId xmlns:p14="http://schemas.microsoft.com/office/powerpoint/2010/main" val="37251312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rtlCol="0">
            <a:normAutofit/>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pPr lvl="0"/>
            <a:endParaRPr lang="en-US" noProof="0"/>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3">
            <a:extLst>
              <a:ext uri="{FF2B5EF4-FFF2-40B4-BE49-F238E27FC236}">
                <a16:creationId xmlns:a16="http://schemas.microsoft.com/office/drawing/2014/main" id="{3E6D1CC1-86BE-664D-8821-F4A111F18E7C}"/>
              </a:ext>
            </a:extLst>
          </p:cNvPr>
          <p:cNvSpPr>
            <a:spLocks noGrp="1"/>
          </p:cNvSpPr>
          <p:nvPr>
            <p:ph type="dt" sz="half" idx="10"/>
          </p:nvPr>
        </p:nvSpPr>
        <p:spPr/>
        <p:txBody>
          <a:bodyPr/>
          <a:lstStyle>
            <a:lvl1pPr>
              <a:defRPr/>
            </a:lvl1pPr>
          </a:lstStyle>
          <a:p>
            <a:pPr>
              <a:defRPr/>
            </a:pPr>
            <a:fld id="{9D1AC6C6-C2B7-9442-80EB-0652EB2B4C6B}" type="datetimeFigureOut">
              <a:rPr lang="en-US"/>
              <a:pPr>
                <a:defRPr/>
              </a:pPr>
              <a:t>12/11/18</a:t>
            </a:fld>
            <a:endParaRPr lang="en-US"/>
          </a:p>
        </p:txBody>
      </p:sp>
      <p:sp>
        <p:nvSpPr>
          <p:cNvPr id="6" name="Footer Placeholder 4">
            <a:extLst>
              <a:ext uri="{FF2B5EF4-FFF2-40B4-BE49-F238E27FC236}">
                <a16:creationId xmlns:a16="http://schemas.microsoft.com/office/drawing/2014/main" id="{90B2C675-9308-AE4E-AFD4-517C27C04769}"/>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1A13015E-B6DD-EC48-AAC4-07C09153A723}"/>
              </a:ext>
            </a:extLst>
          </p:cNvPr>
          <p:cNvSpPr>
            <a:spLocks noGrp="1"/>
          </p:cNvSpPr>
          <p:nvPr>
            <p:ph type="sldNum" sz="quarter" idx="12"/>
          </p:nvPr>
        </p:nvSpPr>
        <p:spPr/>
        <p:txBody>
          <a:bodyPr/>
          <a:lstStyle>
            <a:lvl1pPr>
              <a:defRPr/>
            </a:lvl1pPr>
          </a:lstStyle>
          <a:p>
            <a:pPr>
              <a:defRPr/>
            </a:pPr>
            <a:fld id="{AD1B505A-55FC-EB40-8F89-35C141D96EEA}" type="slidenum">
              <a:rPr lang="en-US" altLang="en-US"/>
              <a:pPr>
                <a:defRPr/>
              </a:pPr>
              <a:t>‹#›</a:t>
            </a:fld>
            <a:endParaRPr lang="en-US" altLang="en-US"/>
          </a:p>
        </p:txBody>
      </p:sp>
    </p:spTree>
    <p:extLst>
      <p:ext uri="{BB962C8B-B14F-4D97-AF65-F5344CB8AC3E}">
        <p14:creationId xmlns:p14="http://schemas.microsoft.com/office/powerpoint/2010/main" val="3079510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342E377-808D-ED42-9ACE-026CA2A018AD}"/>
              </a:ext>
            </a:extLst>
          </p:cNvPr>
          <p:cNvSpPr>
            <a:spLocks noGrp="1"/>
          </p:cNvSpPr>
          <p:nvPr>
            <p:ph type="title"/>
          </p:nvPr>
        </p:nvSpPr>
        <p:spPr bwMode="auto">
          <a:xfrm>
            <a:off x="1920875" y="1317625"/>
            <a:ext cx="3456305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E1FED685-087F-6349-9929-10F6188752EC}"/>
              </a:ext>
            </a:extLst>
          </p:cNvPr>
          <p:cNvSpPr>
            <a:spLocks noGrp="1"/>
          </p:cNvSpPr>
          <p:nvPr>
            <p:ph type="body" idx="1"/>
          </p:nvPr>
        </p:nvSpPr>
        <p:spPr bwMode="auto">
          <a:xfrm>
            <a:off x="1920875" y="7680325"/>
            <a:ext cx="34563050" cy="2172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1DD79B1-78BA-9B44-8C0A-8907C3F1A149}"/>
              </a:ext>
            </a:extLst>
          </p:cNvPr>
          <p:cNvSpPr>
            <a:spLocks noGrp="1"/>
          </p:cNvSpPr>
          <p:nvPr>
            <p:ph type="dt" sz="half" idx="2"/>
          </p:nvPr>
        </p:nvSpPr>
        <p:spPr>
          <a:xfrm>
            <a:off x="1920875" y="30510163"/>
            <a:ext cx="8959850" cy="1752600"/>
          </a:xfrm>
          <a:prstGeom prst="rect">
            <a:avLst/>
          </a:prstGeom>
        </p:spPr>
        <p:txBody>
          <a:bodyPr vert="horz" lIns="407557" tIns="203779" rIns="407557" bIns="203779" rtlCol="0" anchor="ctr"/>
          <a:lstStyle>
            <a:lvl1pPr algn="l" defTabSz="4075572" eaLnBrk="1" fontAlgn="auto" hangingPunct="1">
              <a:spcBef>
                <a:spcPts val="0"/>
              </a:spcBef>
              <a:spcAft>
                <a:spcPts val="0"/>
              </a:spcAft>
              <a:defRPr sz="5300">
                <a:solidFill>
                  <a:schemeClr val="tx1">
                    <a:tint val="75000"/>
                  </a:schemeClr>
                </a:solidFill>
                <a:latin typeface="+mn-lt"/>
                <a:cs typeface="+mn-cs"/>
              </a:defRPr>
            </a:lvl1pPr>
          </a:lstStyle>
          <a:p>
            <a:pPr>
              <a:defRPr/>
            </a:pPr>
            <a:fld id="{5D25BFB5-D88E-9C4E-B94B-451AF4B076CC}" type="datetimeFigureOut">
              <a:rPr lang="en-US"/>
              <a:pPr>
                <a:defRPr/>
              </a:pPr>
              <a:t>12/11/18</a:t>
            </a:fld>
            <a:endParaRPr lang="en-US"/>
          </a:p>
        </p:txBody>
      </p:sp>
      <p:sp>
        <p:nvSpPr>
          <p:cNvPr id="5" name="Footer Placeholder 4">
            <a:extLst>
              <a:ext uri="{FF2B5EF4-FFF2-40B4-BE49-F238E27FC236}">
                <a16:creationId xmlns:a16="http://schemas.microsoft.com/office/drawing/2014/main" id="{86144821-01F8-5C40-9B24-9265F5CCB9D1}"/>
              </a:ext>
            </a:extLst>
          </p:cNvPr>
          <p:cNvSpPr>
            <a:spLocks noGrp="1"/>
          </p:cNvSpPr>
          <p:nvPr>
            <p:ph type="ftr" sz="quarter" idx="3"/>
          </p:nvPr>
        </p:nvSpPr>
        <p:spPr>
          <a:xfrm>
            <a:off x="13122275" y="30510163"/>
            <a:ext cx="12160250" cy="1752600"/>
          </a:xfrm>
          <a:prstGeom prst="rect">
            <a:avLst/>
          </a:prstGeom>
        </p:spPr>
        <p:txBody>
          <a:bodyPr vert="horz" lIns="407557" tIns="203779" rIns="407557" bIns="203779" rtlCol="0" anchor="ctr"/>
          <a:lstStyle>
            <a:lvl1pPr algn="ctr" defTabSz="4075572" eaLnBrk="1" fontAlgn="auto" hangingPunct="1">
              <a:spcBef>
                <a:spcPts val="0"/>
              </a:spcBef>
              <a:spcAft>
                <a:spcPts val="0"/>
              </a:spcAft>
              <a:defRPr sz="5300">
                <a:solidFill>
                  <a:schemeClr val="tx1">
                    <a:tint val="75000"/>
                  </a:schemeClr>
                </a:solidFill>
                <a:latin typeface="+mn-lt"/>
                <a:cs typeface="+mn-cs"/>
              </a:defRPr>
            </a:lvl1pPr>
          </a:lstStyle>
          <a:p>
            <a:pPr>
              <a:defRPr/>
            </a:pPr>
            <a:endParaRPr lang="en-US"/>
          </a:p>
        </p:txBody>
      </p:sp>
      <p:sp>
        <p:nvSpPr>
          <p:cNvPr id="6" name="Slide Number Placeholder 5">
            <a:extLst>
              <a:ext uri="{FF2B5EF4-FFF2-40B4-BE49-F238E27FC236}">
                <a16:creationId xmlns:a16="http://schemas.microsoft.com/office/drawing/2014/main" id="{D82257AD-3104-8A4E-816D-FD3B18B465F3}"/>
              </a:ext>
            </a:extLst>
          </p:cNvPr>
          <p:cNvSpPr>
            <a:spLocks noGrp="1"/>
          </p:cNvSpPr>
          <p:nvPr>
            <p:ph type="sldNum" sz="quarter" idx="4"/>
          </p:nvPr>
        </p:nvSpPr>
        <p:spPr>
          <a:xfrm>
            <a:off x="27524075" y="30510163"/>
            <a:ext cx="8959850" cy="1752600"/>
          </a:xfrm>
          <a:prstGeom prst="rect">
            <a:avLst/>
          </a:prstGeom>
        </p:spPr>
        <p:txBody>
          <a:bodyPr vert="horz" wrap="square" lIns="407557" tIns="203779" rIns="407557" bIns="203779" numCol="1" anchor="ctr" anchorCtr="0" compatLnSpc="1">
            <a:prstTxWarp prst="textNoShape">
              <a:avLst/>
            </a:prstTxWarp>
          </a:bodyPr>
          <a:lstStyle>
            <a:lvl1pPr algn="r" eaLnBrk="1" hangingPunct="1">
              <a:defRPr sz="5300" smtClean="0">
                <a:solidFill>
                  <a:srgbClr val="898989"/>
                </a:solidFill>
              </a:defRPr>
            </a:lvl1pPr>
          </a:lstStyle>
          <a:p>
            <a:pPr>
              <a:defRPr/>
            </a:pPr>
            <a:fld id="{20043F18-6656-5A47-A9DB-1DF9AAC6729B}"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75113" rtl="0" eaLnBrk="0" fontAlgn="base" hangingPunct="0">
        <a:spcBef>
          <a:spcPct val="0"/>
        </a:spcBef>
        <a:spcAft>
          <a:spcPct val="0"/>
        </a:spcAft>
        <a:defRPr sz="19600" kern="1200">
          <a:solidFill>
            <a:schemeClr val="tx1"/>
          </a:solidFill>
          <a:latin typeface="+mj-lt"/>
          <a:ea typeface="+mj-ea"/>
          <a:cs typeface="+mj-cs"/>
        </a:defRPr>
      </a:lvl1pPr>
      <a:lvl2pPr algn="ctr" defTabSz="4075113" rtl="0" eaLnBrk="0" fontAlgn="base" hangingPunct="0">
        <a:spcBef>
          <a:spcPct val="0"/>
        </a:spcBef>
        <a:spcAft>
          <a:spcPct val="0"/>
        </a:spcAft>
        <a:defRPr sz="19600">
          <a:solidFill>
            <a:schemeClr val="tx1"/>
          </a:solidFill>
          <a:latin typeface="Calibri" panose="020F0502020204030204" pitchFamily="34" charset="0"/>
        </a:defRPr>
      </a:lvl2pPr>
      <a:lvl3pPr algn="ctr" defTabSz="4075113" rtl="0" eaLnBrk="0" fontAlgn="base" hangingPunct="0">
        <a:spcBef>
          <a:spcPct val="0"/>
        </a:spcBef>
        <a:spcAft>
          <a:spcPct val="0"/>
        </a:spcAft>
        <a:defRPr sz="19600">
          <a:solidFill>
            <a:schemeClr val="tx1"/>
          </a:solidFill>
          <a:latin typeface="Calibri" panose="020F0502020204030204" pitchFamily="34" charset="0"/>
        </a:defRPr>
      </a:lvl3pPr>
      <a:lvl4pPr algn="ctr" defTabSz="4075113" rtl="0" eaLnBrk="0" fontAlgn="base" hangingPunct="0">
        <a:spcBef>
          <a:spcPct val="0"/>
        </a:spcBef>
        <a:spcAft>
          <a:spcPct val="0"/>
        </a:spcAft>
        <a:defRPr sz="19600">
          <a:solidFill>
            <a:schemeClr val="tx1"/>
          </a:solidFill>
          <a:latin typeface="Calibri" panose="020F0502020204030204" pitchFamily="34" charset="0"/>
        </a:defRPr>
      </a:lvl4pPr>
      <a:lvl5pPr algn="ctr" defTabSz="4075113" rtl="0" eaLnBrk="0" fontAlgn="base" hangingPunct="0">
        <a:spcBef>
          <a:spcPct val="0"/>
        </a:spcBef>
        <a:spcAft>
          <a:spcPct val="0"/>
        </a:spcAft>
        <a:defRPr sz="19600">
          <a:solidFill>
            <a:schemeClr val="tx1"/>
          </a:solidFill>
          <a:latin typeface="Calibri" panose="020F0502020204030204" pitchFamily="34" charset="0"/>
        </a:defRPr>
      </a:lvl5pPr>
      <a:lvl6pPr marL="457200" algn="ctr" defTabSz="4075113" rtl="0" fontAlgn="base">
        <a:spcBef>
          <a:spcPct val="0"/>
        </a:spcBef>
        <a:spcAft>
          <a:spcPct val="0"/>
        </a:spcAft>
        <a:defRPr sz="19600">
          <a:solidFill>
            <a:schemeClr val="tx1"/>
          </a:solidFill>
          <a:latin typeface="Calibri" panose="020F0502020204030204" pitchFamily="34" charset="0"/>
        </a:defRPr>
      </a:lvl6pPr>
      <a:lvl7pPr marL="914400" algn="ctr" defTabSz="4075113" rtl="0" fontAlgn="base">
        <a:spcBef>
          <a:spcPct val="0"/>
        </a:spcBef>
        <a:spcAft>
          <a:spcPct val="0"/>
        </a:spcAft>
        <a:defRPr sz="19600">
          <a:solidFill>
            <a:schemeClr val="tx1"/>
          </a:solidFill>
          <a:latin typeface="Calibri" panose="020F0502020204030204" pitchFamily="34" charset="0"/>
        </a:defRPr>
      </a:lvl7pPr>
      <a:lvl8pPr marL="1371600" algn="ctr" defTabSz="4075113" rtl="0" fontAlgn="base">
        <a:spcBef>
          <a:spcPct val="0"/>
        </a:spcBef>
        <a:spcAft>
          <a:spcPct val="0"/>
        </a:spcAft>
        <a:defRPr sz="19600">
          <a:solidFill>
            <a:schemeClr val="tx1"/>
          </a:solidFill>
          <a:latin typeface="Calibri" panose="020F0502020204030204" pitchFamily="34" charset="0"/>
        </a:defRPr>
      </a:lvl8pPr>
      <a:lvl9pPr marL="1828800" algn="ctr" defTabSz="4075113" rtl="0" fontAlgn="base">
        <a:spcBef>
          <a:spcPct val="0"/>
        </a:spcBef>
        <a:spcAft>
          <a:spcPct val="0"/>
        </a:spcAft>
        <a:defRPr sz="19600">
          <a:solidFill>
            <a:schemeClr val="tx1"/>
          </a:solidFill>
          <a:latin typeface="Calibri" panose="020F0502020204030204" pitchFamily="34" charset="0"/>
        </a:defRPr>
      </a:lvl9pPr>
    </p:titleStyle>
    <p:bodyStyle>
      <a:lvl1pPr marL="1527175" indent="-1527175" algn="l" defTabSz="4075113" rtl="0" eaLnBrk="0" fontAlgn="base" hangingPunct="0">
        <a:spcBef>
          <a:spcPct val="20000"/>
        </a:spcBef>
        <a:spcAft>
          <a:spcPct val="0"/>
        </a:spcAft>
        <a:buFont typeface="Arial" panose="020B0604020202020204" pitchFamily="34" charset="0"/>
        <a:buChar char="•"/>
        <a:defRPr sz="14300" kern="1200">
          <a:solidFill>
            <a:schemeClr val="tx1"/>
          </a:solidFill>
          <a:latin typeface="+mn-lt"/>
          <a:ea typeface="+mn-ea"/>
          <a:cs typeface="+mn-cs"/>
        </a:defRPr>
      </a:lvl1pPr>
      <a:lvl2pPr marL="3309938" indent="-1273175" algn="l" defTabSz="4075113" rtl="0" eaLnBrk="0" fontAlgn="base" hangingPunct="0">
        <a:spcBef>
          <a:spcPct val="20000"/>
        </a:spcBef>
        <a:spcAft>
          <a:spcPct val="0"/>
        </a:spcAft>
        <a:buFont typeface="Arial" panose="020B0604020202020204" pitchFamily="34" charset="0"/>
        <a:buChar char="–"/>
        <a:defRPr sz="12500" kern="1200">
          <a:solidFill>
            <a:schemeClr val="tx1"/>
          </a:solidFill>
          <a:latin typeface="+mn-lt"/>
          <a:ea typeface="+mn-ea"/>
          <a:cs typeface="+mn-cs"/>
        </a:defRPr>
      </a:lvl2pPr>
      <a:lvl3pPr marL="5094288" indent="-1017588" algn="l" defTabSz="4075113" rtl="0" eaLnBrk="0" fontAlgn="base" hangingPunct="0">
        <a:spcBef>
          <a:spcPct val="20000"/>
        </a:spcBef>
        <a:spcAft>
          <a:spcPct val="0"/>
        </a:spcAft>
        <a:buFont typeface="Arial" panose="020B0604020202020204" pitchFamily="34" charset="0"/>
        <a:buChar char="•"/>
        <a:defRPr sz="10700" kern="1200">
          <a:solidFill>
            <a:schemeClr val="tx1"/>
          </a:solidFill>
          <a:latin typeface="+mn-lt"/>
          <a:ea typeface="+mn-ea"/>
          <a:cs typeface="+mn-cs"/>
        </a:defRPr>
      </a:lvl3pPr>
      <a:lvl4pPr marL="7131050" indent="-1017588" algn="l" defTabSz="4075113" rtl="0" eaLnBrk="0" fontAlgn="base" hangingPunct="0">
        <a:spcBef>
          <a:spcPct val="20000"/>
        </a:spcBef>
        <a:spcAft>
          <a:spcPct val="0"/>
        </a:spcAft>
        <a:buFont typeface="Arial" panose="020B0604020202020204" pitchFamily="34" charset="0"/>
        <a:buChar char="–"/>
        <a:defRPr sz="8900" kern="1200">
          <a:solidFill>
            <a:schemeClr val="tx1"/>
          </a:solidFill>
          <a:latin typeface="+mn-lt"/>
          <a:ea typeface="+mn-ea"/>
          <a:cs typeface="+mn-cs"/>
        </a:defRPr>
      </a:lvl4pPr>
      <a:lvl5pPr marL="9169400" indent="-1017588" algn="l" defTabSz="4075113" rtl="0" eaLnBrk="0" fontAlgn="base" hangingPunct="0">
        <a:spcBef>
          <a:spcPct val="20000"/>
        </a:spcBef>
        <a:spcAft>
          <a:spcPct val="0"/>
        </a:spcAft>
        <a:buFont typeface="Arial" panose="020B0604020202020204" pitchFamily="34" charset="0"/>
        <a:buChar char="»"/>
        <a:defRPr sz="8900" kern="1200">
          <a:solidFill>
            <a:schemeClr val="tx1"/>
          </a:solidFill>
          <a:latin typeface="+mn-lt"/>
          <a:ea typeface="+mn-ea"/>
          <a:cs typeface="+mn-cs"/>
        </a:defRPr>
      </a:lvl5pPr>
      <a:lvl6pPr marL="11207824" indent="-1018893" algn="l" defTabSz="4075572" rtl="0" eaLnBrk="1" latinLnBrk="0" hangingPunct="1">
        <a:spcBef>
          <a:spcPct val="20000"/>
        </a:spcBef>
        <a:buFont typeface="Arial" panose="020B0604020202020204" pitchFamily="34" charset="0"/>
        <a:buChar char="•"/>
        <a:defRPr sz="8900" kern="1200">
          <a:solidFill>
            <a:schemeClr val="tx1"/>
          </a:solidFill>
          <a:latin typeface="+mn-lt"/>
          <a:ea typeface="+mn-ea"/>
          <a:cs typeface="+mn-cs"/>
        </a:defRPr>
      </a:lvl6pPr>
      <a:lvl7pPr marL="13245610" indent="-1018893" algn="l" defTabSz="4075572" rtl="0" eaLnBrk="1" latinLnBrk="0" hangingPunct="1">
        <a:spcBef>
          <a:spcPct val="20000"/>
        </a:spcBef>
        <a:buFont typeface="Arial" panose="020B0604020202020204" pitchFamily="34" charset="0"/>
        <a:buChar char="•"/>
        <a:defRPr sz="8900" kern="1200">
          <a:solidFill>
            <a:schemeClr val="tx1"/>
          </a:solidFill>
          <a:latin typeface="+mn-lt"/>
          <a:ea typeface="+mn-ea"/>
          <a:cs typeface="+mn-cs"/>
        </a:defRPr>
      </a:lvl7pPr>
      <a:lvl8pPr marL="15283396" indent="-1018893" algn="l" defTabSz="4075572" rtl="0" eaLnBrk="1" latinLnBrk="0" hangingPunct="1">
        <a:spcBef>
          <a:spcPct val="20000"/>
        </a:spcBef>
        <a:buFont typeface="Arial" panose="020B0604020202020204" pitchFamily="34" charset="0"/>
        <a:buChar char="•"/>
        <a:defRPr sz="8900" kern="1200">
          <a:solidFill>
            <a:schemeClr val="tx1"/>
          </a:solidFill>
          <a:latin typeface="+mn-lt"/>
          <a:ea typeface="+mn-ea"/>
          <a:cs typeface="+mn-cs"/>
        </a:defRPr>
      </a:lvl8pPr>
      <a:lvl9pPr marL="17321182" indent="-1018893" algn="l" defTabSz="4075572" rtl="0" eaLnBrk="1" latinLnBrk="0" hangingPunct="1">
        <a:spcBef>
          <a:spcPct val="20000"/>
        </a:spcBef>
        <a:buFont typeface="Arial" panose="020B0604020202020204" pitchFamily="34" charset="0"/>
        <a:buChar char="•"/>
        <a:defRPr sz="8900" kern="1200">
          <a:solidFill>
            <a:schemeClr val="tx1"/>
          </a:solidFill>
          <a:latin typeface="+mn-lt"/>
          <a:ea typeface="+mn-ea"/>
          <a:cs typeface="+mn-cs"/>
        </a:defRPr>
      </a:lvl9pPr>
    </p:bodyStyle>
    <p:otherStyle>
      <a:defPPr>
        <a:defRPr lang="en-US"/>
      </a:defPPr>
      <a:lvl1pPr marL="0" algn="l" defTabSz="4075572" rtl="0" eaLnBrk="1" latinLnBrk="0" hangingPunct="1">
        <a:defRPr sz="8000" kern="1200">
          <a:solidFill>
            <a:schemeClr val="tx1"/>
          </a:solidFill>
          <a:latin typeface="+mn-lt"/>
          <a:ea typeface="+mn-ea"/>
          <a:cs typeface="+mn-cs"/>
        </a:defRPr>
      </a:lvl1pPr>
      <a:lvl2pPr marL="2037786" algn="l" defTabSz="4075572" rtl="0" eaLnBrk="1" latinLnBrk="0" hangingPunct="1">
        <a:defRPr sz="8000" kern="1200">
          <a:solidFill>
            <a:schemeClr val="tx1"/>
          </a:solidFill>
          <a:latin typeface="+mn-lt"/>
          <a:ea typeface="+mn-ea"/>
          <a:cs typeface="+mn-cs"/>
        </a:defRPr>
      </a:lvl2pPr>
      <a:lvl3pPr marL="4075572" algn="l" defTabSz="4075572" rtl="0" eaLnBrk="1" latinLnBrk="0" hangingPunct="1">
        <a:defRPr sz="8000" kern="1200">
          <a:solidFill>
            <a:schemeClr val="tx1"/>
          </a:solidFill>
          <a:latin typeface="+mn-lt"/>
          <a:ea typeface="+mn-ea"/>
          <a:cs typeface="+mn-cs"/>
        </a:defRPr>
      </a:lvl3pPr>
      <a:lvl4pPr marL="6113358" algn="l" defTabSz="4075572" rtl="0" eaLnBrk="1" latinLnBrk="0" hangingPunct="1">
        <a:defRPr sz="8000" kern="1200">
          <a:solidFill>
            <a:schemeClr val="tx1"/>
          </a:solidFill>
          <a:latin typeface="+mn-lt"/>
          <a:ea typeface="+mn-ea"/>
          <a:cs typeface="+mn-cs"/>
        </a:defRPr>
      </a:lvl4pPr>
      <a:lvl5pPr marL="8151144" algn="l" defTabSz="4075572" rtl="0" eaLnBrk="1" latinLnBrk="0" hangingPunct="1">
        <a:defRPr sz="8000" kern="1200">
          <a:solidFill>
            <a:schemeClr val="tx1"/>
          </a:solidFill>
          <a:latin typeface="+mn-lt"/>
          <a:ea typeface="+mn-ea"/>
          <a:cs typeface="+mn-cs"/>
        </a:defRPr>
      </a:lvl5pPr>
      <a:lvl6pPr marL="10188931" algn="l" defTabSz="4075572" rtl="0" eaLnBrk="1" latinLnBrk="0" hangingPunct="1">
        <a:defRPr sz="8000" kern="1200">
          <a:solidFill>
            <a:schemeClr val="tx1"/>
          </a:solidFill>
          <a:latin typeface="+mn-lt"/>
          <a:ea typeface="+mn-ea"/>
          <a:cs typeface="+mn-cs"/>
        </a:defRPr>
      </a:lvl6pPr>
      <a:lvl7pPr marL="12226717" algn="l" defTabSz="4075572" rtl="0" eaLnBrk="1" latinLnBrk="0" hangingPunct="1">
        <a:defRPr sz="8000" kern="1200">
          <a:solidFill>
            <a:schemeClr val="tx1"/>
          </a:solidFill>
          <a:latin typeface="+mn-lt"/>
          <a:ea typeface="+mn-ea"/>
          <a:cs typeface="+mn-cs"/>
        </a:defRPr>
      </a:lvl7pPr>
      <a:lvl8pPr marL="14264503" algn="l" defTabSz="4075572" rtl="0" eaLnBrk="1" latinLnBrk="0" hangingPunct="1">
        <a:defRPr sz="8000" kern="1200">
          <a:solidFill>
            <a:schemeClr val="tx1"/>
          </a:solidFill>
          <a:latin typeface="+mn-lt"/>
          <a:ea typeface="+mn-ea"/>
          <a:cs typeface="+mn-cs"/>
        </a:defRPr>
      </a:lvl8pPr>
      <a:lvl9pPr marL="16302289" algn="l" defTabSz="4075572"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hyperlink" Target="https://loanperformancedata.fanniemae.com/lppub/index.html" TargetMode="External"/><Relationship Id="rId10" Type="http://schemas.openxmlformats.org/officeDocument/2006/relationships/image" Target="../media/image6.png"/><Relationship Id="rId4" Type="http://schemas.openxmlformats.org/officeDocument/2006/relationships/image" Target="../media/image1.jpeg"/><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78EA7E-EACC-5C4F-97AA-7F364B065548}"/>
              </a:ext>
            </a:extLst>
          </p:cNvPr>
          <p:cNvSpPr/>
          <p:nvPr/>
        </p:nvSpPr>
        <p:spPr>
          <a:xfrm>
            <a:off x="0" y="0"/>
            <a:ext cx="38404800" cy="27432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sz="9600" dirty="0"/>
              <a:t>          </a:t>
            </a:r>
            <a:r>
              <a:rPr lang="en-US" sz="9600"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Predicting mortgage loan delinquency status – CS229, Fall 2018</a:t>
            </a:r>
            <a:endParaRPr lang="en-US" sz="6600" dirty="0">
              <a:latin typeface="Arial" panose="020B0604020202020204" pitchFamily="34" charset="0"/>
              <a:cs typeface="Arial" panose="020B0604020202020204" pitchFamily="34" charset="0"/>
            </a:endParaRPr>
          </a:p>
          <a:p>
            <a:pPr algn="ctr" eaLnBrk="1" hangingPunct="1">
              <a:defRPr/>
            </a:pPr>
            <a:endParaRPr lang="en-US" sz="2400" dirty="0"/>
          </a:p>
          <a:p>
            <a:pPr algn="ctr" eaLnBrk="1" hangingPunct="1">
              <a:defRPr/>
            </a:pPr>
            <a:r>
              <a:rPr lang="en-US" sz="3200" dirty="0">
                <a:latin typeface="Arial" panose="020B0604020202020204" pitchFamily="34" charset="0"/>
                <a:cs typeface="Arial" panose="020B0604020202020204" pitchFamily="34" charset="0"/>
              </a:rPr>
              <a:t>Ksenia </a:t>
            </a:r>
            <a:r>
              <a:rPr lang="en-US" sz="3200" dirty="0" err="1">
                <a:latin typeface="Arial" panose="020B0604020202020204" pitchFamily="34" charset="0"/>
                <a:cs typeface="Arial" panose="020B0604020202020204" pitchFamily="34" charset="0"/>
              </a:rPr>
              <a:t>Ponomareva</a:t>
            </a:r>
            <a:r>
              <a:rPr lang="en-US" sz="3200" dirty="0">
                <a:latin typeface="Arial" panose="020B0604020202020204" pitchFamily="34" charset="0"/>
                <a:cs typeface="Arial" panose="020B0604020202020204" pitchFamily="34" charset="0"/>
              </a:rPr>
              <a:t>, kp260@stanford.edu</a:t>
            </a:r>
          </a:p>
        </p:txBody>
      </p:sp>
      <p:pic>
        <p:nvPicPr>
          <p:cNvPr id="13314" name="Picture 4">
            <a:extLst>
              <a:ext uri="{FF2B5EF4-FFF2-40B4-BE49-F238E27FC236}">
                <a16:creationId xmlns:a16="http://schemas.microsoft.com/office/drawing/2014/main" id="{396174E1-B899-EB44-9F19-7359A80D1B6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52400"/>
            <a:ext cx="25146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EC66A556-4534-5142-987C-95F305CEC0BD}"/>
              </a:ext>
            </a:extLst>
          </p:cNvPr>
          <p:cNvSpPr/>
          <p:nvPr/>
        </p:nvSpPr>
        <p:spPr>
          <a:xfrm>
            <a:off x="152400" y="4002088"/>
            <a:ext cx="10744200" cy="2551112"/>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Monitoring of loan performance and early identification of high risk consumers aids prevention of loan defaults and is of interest to many banks and investors. Six multi-classification models have been built that take as input characteristics of a residential mortgage loan at inception as well as information about the first twelve monthly mortgage payments and predict the status of these payments over the next twelve-month period.</a:t>
            </a:r>
          </a:p>
        </p:txBody>
      </p:sp>
      <p:sp>
        <p:nvSpPr>
          <p:cNvPr id="5" name="Rectangle 4">
            <a:extLst>
              <a:ext uri="{FF2B5EF4-FFF2-40B4-BE49-F238E27FC236}">
                <a16:creationId xmlns:a16="http://schemas.microsoft.com/office/drawing/2014/main" id="{D2A6074D-B0C0-8147-8BB5-E1A528509844}"/>
              </a:ext>
            </a:extLst>
          </p:cNvPr>
          <p:cNvSpPr/>
          <p:nvPr/>
        </p:nvSpPr>
        <p:spPr>
          <a:xfrm>
            <a:off x="152400" y="2971800"/>
            <a:ext cx="107442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317" name="TextBox 5">
            <a:extLst>
              <a:ext uri="{FF2B5EF4-FFF2-40B4-BE49-F238E27FC236}">
                <a16:creationId xmlns:a16="http://schemas.microsoft.com/office/drawing/2014/main" id="{EA3294CC-C557-0B45-99F0-5DB3BBE2405C}"/>
              </a:ext>
            </a:extLst>
          </p:cNvPr>
          <p:cNvSpPr txBox="1">
            <a:spLocks noChangeArrowheads="1"/>
          </p:cNvSpPr>
          <p:nvPr/>
        </p:nvSpPr>
        <p:spPr bwMode="auto">
          <a:xfrm>
            <a:off x="152400" y="3163888"/>
            <a:ext cx="107442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b="1">
                <a:solidFill>
                  <a:schemeClr val="bg1"/>
                </a:solidFill>
                <a:latin typeface="Arial" panose="020B0604020202020204" pitchFamily="34" charset="0"/>
              </a:rPr>
              <a:t>Problem Statement</a:t>
            </a:r>
            <a:endParaRPr lang="en-US" altLang="en-US" b="1">
              <a:solidFill>
                <a:schemeClr val="bg1"/>
              </a:solidFill>
              <a:latin typeface="Arial" panose="020B0604020202020204" pitchFamily="34" charset="0"/>
            </a:endParaRPr>
          </a:p>
        </p:txBody>
      </p:sp>
      <p:sp>
        <p:nvSpPr>
          <p:cNvPr id="10" name="Rectangle 9">
            <a:extLst>
              <a:ext uri="{FF2B5EF4-FFF2-40B4-BE49-F238E27FC236}">
                <a16:creationId xmlns:a16="http://schemas.microsoft.com/office/drawing/2014/main" id="{3B925904-C041-8348-B215-AFCF042631D7}"/>
              </a:ext>
            </a:extLst>
          </p:cNvPr>
          <p:cNvSpPr/>
          <p:nvPr/>
        </p:nvSpPr>
        <p:spPr>
          <a:xfrm>
            <a:off x="152400" y="7888288"/>
            <a:ext cx="10744200" cy="4684712"/>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The dataset used is publicly available Fannie Mae [1] single family loan performance data, providing information about 30 year fixed-rate mortgages issued between 2000 and 2016 and their performance. Each row represents an individual mortgage loan and columns contain 25 variables. Original mortgage rate for each example has been scaled by the average 30 year federal funds rate for the corresponding quarter. This enables comparison of mortgage loans issued over the last 16.5 years.</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Only entries with complete information were used and loans that were terminated prior to month 24 were also discarded. Finally, over 5m data entries were split into 90% used for training set, 5% used for dev and test sets each. The class distribution in the data is shown in Fig 1.</a:t>
            </a:r>
          </a:p>
        </p:txBody>
      </p:sp>
      <p:sp>
        <p:nvSpPr>
          <p:cNvPr id="11" name="Rectangle 10">
            <a:extLst>
              <a:ext uri="{FF2B5EF4-FFF2-40B4-BE49-F238E27FC236}">
                <a16:creationId xmlns:a16="http://schemas.microsoft.com/office/drawing/2014/main" id="{49AFD39F-6D99-C242-9B86-C525B25033C7}"/>
              </a:ext>
            </a:extLst>
          </p:cNvPr>
          <p:cNvSpPr/>
          <p:nvPr/>
        </p:nvSpPr>
        <p:spPr>
          <a:xfrm>
            <a:off x="152400" y="6858000"/>
            <a:ext cx="107442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320" name="TextBox 11">
            <a:extLst>
              <a:ext uri="{FF2B5EF4-FFF2-40B4-BE49-F238E27FC236}">
                <a16:creationId xmlns:a16="http://schemas.microsoft.com/office/drawing/2014/main" id="{6A46E216-9CC3-A242-AE5E-CAB57E5B796F}"/>
              </a:ext>
            </a:extLst>
          </p:cNvPr>
          <p:cNvSpPr txBox="1">
            <a:spLocks noChangeArrowheads="1"/>
          </p:cNvSpPr>
          <p:nvPr/>
        </p:nvSpPr>
        <p:spPr bwMode="auto">
          <a:xfrm>
            <a:off x="152400" y="7050088"/>
            <a:ext cx="107442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b="1">
                <a:solidFill>
                  <a:schemeClr val="bg1"/>
                </a:solidFill>
                <a:latin typeface="Arial" panose="020B0604020202020204" pitchFamily="34" charset="0"/>
              </a:rPr>
              <a:t>Dataset</a:t>
            </a:r>
            <a:endParaRPr lang="en-US" altLang="en-US" b="1">
              <a:solidFill>
                <a:schemeClr val="bg1"/>
              </a:solidFill>
              <a:latin typeface="Arial" panose="020B0604020202020204" pitchFamily="34" charset="0"/>
            </a:endParaRPr>
          </a:p>
        </p:txBody>
      </p:sp>
      <p:sp>
        <p:nvSpPr>
          <p:cNvPr id="13" name="Rectangle 12">
            <a:extLst>
              <a:ext uri="{FF2B5EF4-FFF2-40B4-BE49-F238E27FC236}">
                <a16:creationId xmlns:a16="http://schemas.microsoft.com/office/drawing/2014/main" id="{9CC05EBB-6CA1-F74B-8B64-B646E61CA8FB}"/>
              </a:ext>
            </a:extLst>
          </p:cNvPr>
          <p:cNvSpPr/>
          <p:nvPr/>
        </p:nvSpPr>
        <p:spPr>
          <a:xfrm>
            <a:off x="152400" y="13831888"/>
            <a:ext cx="10744200" cy="3770312"/>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The following eight features have been selected: original rate, original amount, original LTV, number of borrowers, debt-to-income ratio, credit score of the borrower, first three digits of the zip code and the mortgage insurance percentage. Values for these features have been normalized.  Additionally, loan monthly payment performance information over the first twelve months of the loan terms is utilized.</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The ground truth output has six classes with values ranging from zero to five and is based on the actual loan performance (magnitude of delay and frequency of missed monthly payments) over the month 13 to 24. </a:t>
            </a:r>
          </a:p>
        </p:txBody>
      </p:sp>
      <p:sp>
        <p:nvSpPr>
          <p:cNvPr id="14" name="Rectangle 13">
            <a:extLst>
              <a:ext uri="{FF2B5EF4-FFF2-40B4-BE49-F238E27FC236}">
                <a16:creationId xmlns:a16="http://schemas.microsoft.com/office/drawing/2014/main" id="{2AE1DFCB-2490-674F-BDB1-2F8DDBE88CB4}"/>
              </a:ext>
            </a:extLst>
          </p:cNvPr>
          <p:cNvSpPr/>
          <p:nvPr/>
        </p:nvSpPr>
        <p:spPr>
          <a:xfrm>
            <a:off x="152400" y="12801600"/>
            <a:ext cx="107442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323" name="TextBox 14">
            <a:extLst>
              <a:ext uri="{FF2B5EF4-FFF2-40B4-BE49-F238E27FC236}">
                <a16:creationId xmlns:a16="http://schemas.microsoft.com/office/drawing/2014/main" id="{5B6E1B58-F056-CC4B-8A50-27D2B4FD267F}"/>
              </a:ext>
            </a:extLst>
          </p:cNvPr>
          <p:cNvSpPr txBox="1">
            <a:spLocks noChangeArrowheads="1"/>
          </p:cNvSpPr>
          <p:nvPr/>
        </p:nvSpPr>
        <p:spPr bwMode="auto">
          <a:xfrm>
            <a:off x="152400" y="12993688"/>
            <a:ext cx="107442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b="1">
                <a:solidFill>
                  <a:schemeClr val="bg1"/>
                </a:solidFill>
                <a:latin typeface="Arial" panose="020B0604020202020204" pitchFamily="34" charset="0"/>
              </a:rPr>
              <a:t>Features</a:t>
            </a:r>
            <a:endParaRPr lang="en-US" altLang="en-US" b="1">
              <a:solidFill>
                <a:schemeClr val="bg1"/>
              </a:solidFill>
              <a:latin typeface="Arial" panose="020B0604020202020204" pitchFamily="34" charset="0"/>
            </a:endParaRPr>
          </a:p>
        </p:txBody>
      </p:sp>
      <p:sp>
        <p:nvSpPr>
          <p:cNvPr id="8" name="Rectangle 7">
            <a:extLst>
              <a:ext uri="{FF2B5EF4-FFF2-40B4-BE49-F238E27FC236}">
                <a16:creationId xmlns:a16="http://schemas.microsoft.com/office/drawing/2014/main" id="{172F23E2-B7E4-C04E-9669-6854EDC10942}"/>
              </a:ext>
            </a:extLst>
          </p:cNvPr>
          <p:cNvSpPr/>
          <p:nvPr/>
        </p:nvSpPr>
        <p:spPr>
          <a:xfrm>
            <a:off x="152400" y="30108525"/>
            <a:ext cx="38100000" cy="2657475"/>
          </a:xfrm>
          <a:prstGeom prst="rect">
            <a:avLst/>
          </a:prstGeom>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800" b="1" dirty="0">
                <a:latin typeface="Arial" panose="020B0604020202020204" pitchFamily="34" charset="0"/>
                <a:cs typeface="Arial" panose="020B0604020202020204" pitchFamily="34" charset="0"/>
              </a:rPr>
              <a:t>References</a:t>
            </a:r>
          </a:p>
          <a:p>
            <a:pPr marL="457200" indent="-457200" eaLnBrk="1" hangingPunct="1">
              <a:buFontTx/>
              <a:buAutoNum type="arabicPeriod"/>
              <a:defRPr/>
            </a:pPr>
            <a:r>
              <a:rPr lang="en-US" sz="2800" dirty="0">
                <a:latin typeface="Arial" panose="020B0604020202020204" pitchFamily="34" charset="0"/>
                <a:cs typeface="Arial" panose="020B0604020202020204" pitchFamily="34" charset="0"/>
                <a:hlinkClick r:id="rId5"/>
              </a:rPr>
              <a:t>https://loanperformancedata.fanniemae.com/lppub/index.html</a:t>
            </a:r>
            <a:endParaRPr lang="en-US" sz="2800" dirty="0">
              <a:latin typeface="Arial" panose="020B0604020202020204" pitchFamily="34" charset="0"/>
              <a:cs typeface="Arial" panose="020B0604020202020204" pitchFamily="34" charset="0"/>
            </a:endParaRPr>
          </a:p>
          <a:p>
            <a:pPr marL="457200" indent="-457200" eaLnBrk="1" hangingPunct="1">
              <a:buFontTx/>
              <a:buAutoNum type="arabicPeriod"/>
              <a:defRPr/>
            </a:pPr>
            <a:r>
              <a:rPr lang="en-US" sz="2800" dirty="0">
                <a:latin typeface="Arial" panose="020B0604020202020204" pitchFamily="34" charset="0"/>
                <a:cs typeface="Arial" panose="020B0604020202020204" pitchFamily="34" charset="0"/>
              </a:rPr>
              <a:t>Hinton, G., (2008) Visualizing data using t-SNE, Journal of Machine Learning Research, 9, 2579-2605.</a:t>
            </a:r>
          </a:p>
          <a:p>
            <a:pPr marL="457200" indent="-457200" eaLnBrk="1" hangingPunct="1">
              <a:buFontTx/>
              <a:buAutoNum type="arabicPeriod"/>
              <a:defRPr/>
            </a:pPr>
            <a:r>
              <a:rPr lang="en-US" sz="2800" dirty="0" err="1">
                <a:latin typeface="Arial" panose="020B0604020202020204" pitchFamily="34" charset="0"/>
                <a:cs typeface="Arial" panose="020B0604020202020204" pitchFamily="34" charset="0"/>
              </a:rPr>
              <a:t>Kvamme</a:t>
            </a:r>
            <a:r>
              <a:rPr lang="en-US" sz="2800" dirty="0">
                <a:latin typeface="Arial" panose="020B0604020202020204" pitchFamily="34" charset="0"/>
                <a:cs typeface="Arial" panose="020B0604020202020204" pitchFamily="34" charset="0"/>
              </a:rPr>
              <a:t>, H. </a:t>
            </a:r>
            <a:r>
              <a:rPr lang="en-US" sz="2800" dirty="0" err="1">
                <a:latin typeface="Arial" panose="020B0604020202020204" pitchFamily="34" charset="0"/>
                <a:cs typeface="Arial" panose="020B0604020202020204" pitchFamily="34" charset="0"/>
              </a:rPr>
              <a:t>Sellereite</a:t>
            </a:r>
            <a:r>
              <a:rPr lang="en-US" sz="2800" dirty="0">
                <a:latin typeface="Arial" panose="020B0604020202020204" pitchFamily="34" charset="0"/>
                <a:cs typeface="Arial" panose="020B0604020202020204" pitchFamily="34" charset="0"/>
              </a:rPr>
              <a:t>, N., </a:t>
            </a:r>
            <a:r>
              <a:rPr lang="en-US" sz="2800" dirty="0" err="1">
                <a:latin typeface="Arial" panose="020B0604020202020204" pitchFamily="34" charset="0"/>
                <a:cs typeface="Arial" panose="020B0604020202020204" pitchFamily="34" charset="0"/>
              </a:rPr>
              <a:t>Aas</a:t>
            </a:r>
            <a:r>
              <a:rPr lang="en-US" sz="2800" dirty="0">
                <a:latin typeface="Arial" panose="020B0604020202020204" pitchFamily="34" charset="0"/>
                <a:cs typeface="Arial" panose="020B0604020202020204" pitchFamily="34" charset="0"/>
              </a:rPr>
              <a:t>, K., </a:t>
            </a:r>
            <a:r>
              <a:rPr lang="en-US" sz="2800" dirty="0" err="1">
                <a:latin typeface="Arial" panose="020B0604020202020204" pitchFamily="34" charset="0"/>
                <a:cs typeface="Arial" panose="020B0604020202020204" pitchFamily="34" charset="0"/>
              </a:rPr>
              <a:t>Sjursen</a:t>
            </a:r>
            <a:r>
              <a:rPr lang="en-US" sz="2800" dirty="0">
                <a:latin typeface="Arial" panose="020B0604020202020204" pitchFamily="34" charset="0"/>
                <a:cs typeface="Arial" panose="020B0604020202020204" pitchFamily="34" charset="0"/>
              </a:rPr>
              <a:t>, S. (2018) Predicting mortgage default using convolutional neural networks, Elsevier Expert Systems with Applications, 102, 207-217.</a:t>
            </a:r>
          </a:p>
          <a:p>
            <a:pPr marL="457200" indent="-457200" eaLnBrk="1" hangingPunct="1">
              <a:buFontTx/>
              <a:buAutoNum type="arabicPeriod"/>
              <a:defRPr/>
            </a:pPr>
            <a:r>
              <a:rPr lang="en-US" sz="2800" dirty="0" err="1">
                <a:latin typeface="Arial" panose="020B0604020202020204" pitchFamily="34" charset="0"/>
                <a:cs typeface="Arial" panose="020B0604020202020204" pitchFamily="34" charset="0"/>
              </a:rPr>
              <a:t>Yeh</a:t>
            </a:r>
            <a:r>
              <a:rPr lang="en-US" sz="2800" dirty="0">
                <a:latin typeface="Arial" panose="020B0604020202020204" pitchFamily="34" charset="0"/>
                <a:cs typeface="Arial" panose="020B0604020202020204" pitchFamily="34" charset="0"/>
              </a:rPr>
              <a:t>, I., Lien, C., (2009) The comparison of data mining techniques for the predictive accuracy of probability of default of credit card clients, Elsevier Expert Systems with Applications, 36, 2473-2480.</a:t>
            </a:r>
          </a:p>
          <a:p>
            <a:pPr marL="457200" indent="-457200" eaLnBrk="1" hangingPunct="1">
              <a:buFontTx/>
              <a:buAutoNum type="arabicPeriod"/>
              <a:defRPr/>
            </a:pPr>
            <a:r>
              <a:rPr lang="en-US" sz="2800" dirty="0">
                <a:latin typeface="Arial" panose="020B0604020202020204" pitchFamily="34" charset="0"/>
                <a:cs typeface="Arial" panose="020B0604020202020204" pitchFamily="34" charset="0"/>
              </a:rPr>
              <a:t>Poster video link</a:t>
            </a:r>
            <a:r>
              <a:rPr lang="en-US" sz="2800">
                <a:latin typeface="Arial" panose="020B0604020202020204" pitchFamily="34" charset="0"/>
                <a:cs typeface="Arial" panose="020B0604020202020204" pitchFamily="34" charset="0"/>
              </a:rPr>
              <a:t>: </a:t>
            </a:r>
            <a:endParaRPr lang="en-US" sz="28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1E9D18A4-1F70-9B43-85E9-D329457526D9}"/>
              </a:ext>
            </a:extLst>
          </p:cNvPr>
          <p:cNvSpPr/>
          <p:nvPr/>
        </p:nvSpPr>
        <p:spPr>
          <a:xfrm>
            <a:off x="152400" y="18784888"/>
            <a:ext cx="10744200" cy="4227512"/>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T-SNE technique [2] is used to represent each 20-dimensional data point by point on a two-dimensional grid. Ten thousand examples have been randomly selected from each class in the training data set and the resulting t-SNE scatter plot is shown in Fig 2. </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Each point has been color-coded depending on its class, with lightest blue corresponding to class 0 and the darker the color the higher the class.  It can be observed that there are obvious groupings, although boundaries between clusters are not very clearly defined. It can be deduced that there is a relationship between loan features and class, although at times these are intermingled. </a:t>
            </a:r>
          </a:p>
        </p:txBody>
      </p:sp>
      <p:sp>
        <p:nvSpPr>
          <p:cNvPr id="18" name="Rectangle 17">
            <a:extLst>
              <a:ext uri="{FF2B5EF4-FFF2-40B4-BE49-F238E27FC236}">
                <a16:creationId xmlns:a16="http://schemas.microsoft.com/office/drawing/2014/main" id="{0C53CA4E-344E-834C-8EAF-A39FA92EA313}"/>
              </a:ext>
            </a:extLst>
          </p:cNvPr>
          <p:cNvSpPr/>
          <p:nvPr/>
        </p:nvSpPr>
        <p:spPr>
          <a:xfrm>
            <a:off x="152400" y="17754600"/>
            <a:ext cx="107442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327" name="TextBox 18">
            <a:extLst>
              <a:ext uri="{FF2B5EF4-FFF2-40B4-BE49-F238E27FC236}">
                <a16:creationId xmlns:a16="http://schemas.microsoft.com/office/drawing/2014/main" id="{C428DA3B-E478-FE4B-87BF-CAD8C639EAB7}"/>
              </a:ext>
            </a:extLst>
          </p:cNvPr>
          <p:cNvSpPr txBox="1">
            <a:spLocks noChangeArrowheads="1"/>
          </p:cNvSpPr>
          <p:nvPr/>
        </p:nvSpPr>
        <p:spPr bwMode="auto">
          <a:xfrm>
            <a:off x="152400" y="17946688"/>
            <a:ext cx="107442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b="1">
                <a:solidFill>
                  <a:schemeClr val="bg1"/>
                </a:solidFill>
                <a:latin typeface="Arial" panose="020B0604020202020204" pitchFamily="34" charset="0"/>
              </a:rPr>
              <a:t>Data Analysis</a:t>
            </a:r>
            <a:endParaRPr lang="en-US" altLang="en-US" b="1">
              <a:solidFill>
                <a:schemeClr val="bg1"/>
              </a:solidFill>
              <a:latin typeface="Arial" panose="020B0604020202020204" pitchFamily="34" charset="0"/>
            </a:endParaRPr>
          </a:p>
        </p:txBody>
      </p:sp>
      <p:pic>
        <p:nvPicPr>
          <p:cNvPr id="13328" name="Picture 19">
            <a:extLst>
              <a:ext uri="{FF2B5EF4-FFF2-40B4-BE49-F238E27FC236}">
                <a16:creationId xmlns:a16="http://schemas.microsoft.com/office/drawing/2014/main" id="{723E3C0E-5579-184A-A3A0-D38EA8B3A4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96600" y="2895600"/>
            <a:ext cx="7024688" cy="677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29" name="Picture 21">
            <a:extLst>
              <a:ext uri="{FF2B5EF4-FFF2-40B4-BE49-F238E27FC236}">
                <a16:creationId xmlns:a16="http://schemas.microsoft.com/office/drawing/2014/main" id="{4F9F30FE-09FD-E445-85E5-487947A71FD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9225" y="23012400"/>
            <a:ext cx="9410700" cy="667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30" name="Picture 23">
            <a:extLst>
              <a:ext uri="{FF2B5EF4-FFF2-40B4-BE49-F238E27FC236}">
                <a16:creationId xmlns:a16="http://schemas.microsoft.com/office/drawing/2014/main" id="{E61B4013-9AFC-BF49-8653-8C055E16A7E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037888" y="10134600"/>
            <a:ext cx="4584700" cy="113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31" name="Picture 25">
            <a:extLst>
              <a:ext uri="{FF2B5EF4-FFF2-40B4-BE49-F238E27FC236}">
                <a16:creationId xmlns:a16="http://schemas.microsoft.com/office/drawing/2014/main" id="{3BAC3B27-B126-BE4E-9C5C-362B1B45B6C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059400" y="3006725"/>
            <a:ext cx="3886200" cy="659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32" name="Picture 27">
            <a:extLst>
              <a:ext uri="{FF2B5EF4-FFF2-40B4-BE49-F238E27FC236}">
                <a16:creationId xmlns:a16="http://schemas.microsoft.com/office/drawing/2014/main" id="{4C50D97D-D2D4-3541-A951-D38162DDE0A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034713" y="11658600"/>
            <a:ext cx="9005887" cy="3325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Rectangle 30">
            <a:extLst>
              <a:ext uri="{FF2B5EF4-FFF2-40B4-BE49-F238E27FC236}">
                <a16:creationId xmlns:a16="http://schemas.microsoft.com/office/drawing/2014/main" id="{6593A1B7-7547-B64E-90AE-AA374E6AD848}"/>
              </a:ext>
            </a:extLst>
          </p:cNvPr>
          <p:cNvSpPr/>
          <p:nvPr/>
        </p:nvSpPr>
        <p:spPr>
          <a:xfrm>
            <a:off x="22479000" y="3962400"/>
            <a:ext cx="15621000" cy="8247063"/>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Six multi-classification models have been implemented. High-level architecture diagrams for the neural network models are provided in Fig 3-5.</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Baseline</a:t>
            </a:r>
            <a:r>
              <a:rPr lang="en-US" sz="2400" dirty="0">
                <a:solidFill>
                  <a:schemeClr val="tx1"/>
                </a:solidFill>
                <a:latin typeface="Arial" panose="020B0604020202020204" pitchFamily="34" charset="0"/>
                <a:cs typeface="Arial" panose="020B0604020202020204" pitchFamily="34" charset="0"/>
              </a:rPr>
              <a:t> model has a single node with a softmax activation function.</a:t>
            </a:r>
          </a:p>
          <a:p>
            <a:pPr eaLnBrk="1" hangingPunct="1">
              <a:defRPr/>
            </a:pPr>
            <a:endParaRPr lang="en-US" sz="2400" b="1"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Deep neural network (DeepNN)</a:t>
            </a:r>
            <a:r>
              <a:rPr lang="en-US" sz="2400" dirty="0">
                <a:solidFill>
                  <a:schemeClr val="tx1"/>
                </a:solidFill>
                <a:latin typeface="Arial" panose="020B0604020202020204" pitchFamily="34" charset="0"/>
                <a:cs typeface="Arial" panose="020B0604020202020204" pitchFamily="34" charset="0"/>
              </a:rPr>
              <a:t> model has five hidden layers with 200, 150, 100, 50 and 10 nodes respectively. All activations are ReLU apart from the final one which is softmax. Dropout has been used for each layer to prevent overfitting.</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Convolutional neural network (ConvNet)</a:t>
            </a:r>
            <a:r>
              <a:rPr lang="en-US" sz="2400" dirty="0">
                <a:solidFill>
                  <a:schemeClr val="tx1"/>
                </a:solidFill>
                <a:latin typeface="Arial" panose="020B0604020202020204" pitchFamily="34" charset="0"/>
                <a:cs typeface="Arial" panose="020B0604020202020204" pitchFamily="34" charset="0"/>
              </a:rPr>
              <a:t> model uses a 1D structure inspired by [3] with two blocks of convolutional and max pooling layers, followed by a fully connected layer and a softmax activation function.</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1-nearest neighbor classifier (1NNC)</a:t>
            </a:r>
            <a:r>
              <a:rPr lang="en-US" sz="2400" dirty="0">
                <a:solidFill>
                  <a:schemeClr val="tx1"/>
                </a:solidFill>
                <a:latin typeface="Arial" panose="020B0604020202020204" pitchFamily="34" charset="0"/>
                <a:cs typeface="Arial" panose="020B0604020202020204" pitchFamily="34" charset="0"/>
              </a:rPr>
              <a:t> uses known labels in the training data set to calculate the centroids for the six classes and classifies new data into these existing clusters based on the distance from the cluster centroids.</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Support Vector Machine (SVM)</a:t>
            </a:r>
            <a:r>
              <a:rPr lang="en-US" sz="2400" dirty="0">
                <a:solidFill>
                  <a:schemeClr val="tx1"/>
                </a:solidFill>
                <a:latin typeface="Arial" panose="020B0604020202020204" pitchFamily="34" charset="0"/>
                <a:cs typeface="Arial" panose="020B0604020202020204" pitchFamily="34" charset="0"/>
              </a:rPr>
              <a:t> model performs multi-classification using RBF kernel using one against one approach, where 15 classifiers are constructed and each one trains data from two classes. Class weights, based on the median-frequency in [4], are used to deal with the imbalanced dataset.</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b="1" dirty="0">
                <a:solidFill>
                  <a:schemeClr val="tx1"/>
                </a:solidFill>
                <a:latin typeface="Arial" panose="020B0604020202020204" pitchFamily="34" charset="0"/>
                <a:cs typeface="Arial" panose="020B0604020202020204" pitchFamily="34" charset="0"/>
              </a:rPr>
              <a:t>Random forest (RFC) </a:t>
            </a:r>
            <a:r>
              <a:rPr lang="en-US" sz="2400" dirty="0">
                <a:solidFill>
                  <a:schemeClr val="tx1"/>
                </a:solidFill>
                <a:latin typeface="Arial" panose="020B0604020202020204" pitchFamily="34" charset="0"/>
                <a:cs typeface="Arial" panose="020B0604020202020204" pitchFamily="34" charset="0"/>
              </a:rPr>
              <a:t>model generates many individual decision trees. For each tree, number of variables considered at each split is limited to a random subset. This helps reduce model variance and de-correlate the trees. Best performance has been observed with 500 trees.</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 </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endParaRPr lang="en-US" sz="2400" dirty="0">
              <a:solidFill>
                <a:schemeClr val="tx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DCDE1324-9D43-334B-AFE1-C6B42A4283F6}"/>
              </a:ext>
            </a:extLst>
          </p:cNvPr>
          <p:cNvSpPr/>
          <p:nvPr/>
        </p:nvSpPr>
        <p:spPr>
          <a:xfrm>
            <a:off x="22479000" y="2971800"/>
            <a:ext cx="156210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3335" name="TextBox 32">
            <a:extLst>
              <a:ext uri="{FF2B5EF4-FFF2-40B4-BE49-F238E27FC236}">
                <a16:creationId xmlns:a16="http://schemas.microsoft.com/office/drawing/2014/main" id="{02DF7698-0686-AB42-B91C-1BD6CE267DA9}"/>
              </a:ext>
            </a:extLst>
          </p:cNvPr>
          <p:cNvSpPr txBox="1">
            <a:spLocks noChangeArrowheads="1"/>
          </p:cNvSpPr>
          <p:nvPr/>
        </p:nvSpPr>
        <p:spPr bwMode="auto">
          <a:xfrm>
            <a:off x="22479000" y="3163888"/>
            <a:ext cx="156210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b="1">
                <a:solidFill>
                  <a:schemeClr val="bg1"/>
                </a:solidFill>
                <a:latin typeface="Arial" panose="020B0604020202020204" pitchFamily="34" charset="0"/>
              </a:rPr>
              <a:t>Models</a:t>
            </a:r>
            <a:endParaRPr lang="en-US" altLang="en-US" b="1">
              <a:solidFill>
                <a:schemeClr val="bg1"/>
              </a:solidFill>
              <a:latin typeface="Arial" panose="020B0604020202020204" pitchFamily="34" charset="0"/>
            </a:endParaRPr>
          </a:p>
        </p:txBody>
      </p:sp>
      <p:sp>
        <p:nvSpPr>
          <p:cNvPr id="13336" name="TextBox 28">
            <a:extLst>
              <a:ext uri="{FF2B5EF4-FFF2-40B4-BE49-F238E27FC236}">
                <a16:creationId xmlns:a16="http://schemas.microsoft.com/office/drawing/2014/main" id="{2EAC997C-9AF4-2A45-8761-E89F26E573E3}"/>
              </a:ext>
            </a:extLst>
          </p:cNvPr>
          <p:cNvSpPr txBox="1">
            <a:spLocks noChangeArrowheads="1"/>
          </p:cNvSpPr>
          <p:nvPr/>
        </p:nvSpPr>
        <p:spPr bwMode="auto">
          <a:xfrm>
            <a:off x="1143000" y="29565600"/>
            <a:ext cx="10515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Fig 1. </a:t>
            </a:r>
            <a:r>
              <a:rPr lang="en-US" altLang="en-US" sz="2400">
                <a:latin typeface="Arial" panose="020B0604020202020204" pitchFamily="34" charset="0"/>
              </a:rPr>
              <a:t>Frequency distribution of each class in the dataset.</a:t>
            </a:r>
          </a:p>
        </p:txBody>
      </p:sp>
      <p:sp>
        <p:nvSpPr>
          <p:cNvPr id="13337" name="TextBox 34">
            <a:extLst>
              <a:ext uri="{FF2B5EF4-FFF2-40B4-BE49-F238E27FC236}">
                <a16:creationId xmlns:a16="http://schemas.microsoft.com/office/drawing/2014/main" id="{23EFFDD0-E63C-3A45-B20B-1583FAAC7E9B}"/>
              </a:ext>
            </a:extLst>
          </p:cNvPr>
          <p:cNvSpPr txBox="1">
            <a:spLocks noChangeArrowheads="1"/>
          </p:cNvSpPr>
          <p:nvPr/>
        </p:nvSpPr>
        <p:spPr bwMode="auto">
          <a:xfrm>
            <a:off x="11061700" y="9752013"/>
            <a:ext cx="6159500" cy="47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Fig 2. </a:t>
            </a:r>
            <a:r>
              <a:rPr lang="en-US" altLang="en-US" sz="2400">
                <a:latin typeface="Arial" panose="020B0604020202020204" pitchFamily="34" charset="0"/>
              </a:rPr>
              <a:t>T-SNE scatter plot.</a:t>
            </a:r>
          </a:p>
        </p:txBody>
      </p:sp>
      <p:sp>
        <p:nvSpPr>
          <p:cNvPr id="13338" name="TextBox 35">
            <a:extLst>
              <a:ext uri="{FF2B5EF4-FFF2-40B4-BE49-F238E27FC236}">
                <a16:creationId xmlns:a16="http://schemas.microsoft.com/office/drawing/2014/main" id="{C21D316B-CE6A-2B47-8F47-4E83FBFD5E2B}"/>
              </a:ext>
            </a:extLst>
          </p:cNvPr>
          <p:cNvSpPr txBox="1">
            <a:spLocks noChangeArrowheads="1"/>
          </p:cNvSpPr>
          <p:nvPr/>
        </p:nvSpPr>
        <p:spPr bwMode="auto">
          <a:xfrm>
            <a:off x="11061700" y="11247438"/>
            <a:ext cx="6159500" cy="47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Fig 4. </a:t>
            </a:r>
            <a:r>
              <a:rPr lang="en-US" altLang="en-US" sz="2400">
                <a:latin typeface="Arial" panose="020B0604020202020204" pitchFamily="34" charset="0"/>
              </a:rPr>
              <a:t>Baseline model architecture.</a:t>
            </a:r>
          </a:p>
        </p:txBody>
      </p:sp>
      <p:sp>
        <p:nvSpPr>
          <p:cNvPr id="13339" name="TextBox 36">
            <a:extLst>
              <a:ext uri="{FF2B5EF4-FFF2-40B4-BE49-F238E27FC236}">
                <a16:creationId xmlns:a16="http://schemas.microsoft.com/office/drawing/2014/main" id="{4E3BA747-71F1-C743-9B5B-3BFA8D267022}"/>
              </a:ext>
            </a:extLst>
          </p:cNvPr>
          <p:cNvSpPr txBox="1">
            <a:spLocks noChangeArrowheads="1"/>
          </p:cNvSpPr>
          <p:nvPr/>
        </p:nvSpPr>
        <p:spPr bwMode="auto">
          <a:xfrm>
            <a:off x="19658013" y="11734800"/>
            <a:ext cx="23272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Fig 5. </a:t>
            </a:r>
            <a:r>
              <a:rPr lang="en-US" altLang="en-US" sz="2400">
                <a:latin typeface="Arial" panose="020B0604020202020204" pitchFamily="34" charset="0"/>
              </a:rPr>
              <a:t>DeepNN model architecture.</a:t>
            </a:r>
          </a:p>
        </p:txBody>
      </p:sp>
      <p:sp>
        <p:nvSpPr>
          <p:cNvPr id="13340" name="TextBox 37">
            <a:extLst>
              <a:ext uri="{FF2B5EF4-FFF2-40B4-BE49-F238E27FC236}">
                <a16:creationId xmlns:a16="http://schemas.microsoft.com/office/drawing/2014/main" id="{58391983-5DD7-3747-A73D-2515ECA3469B}"/>
              </a:ext>
            </a:extLst>
          </p:cNvPr>
          <p:cNvSpPr txBox="1">
            <a:spLocks noChangeArrowheads="1"/>
          </p:cNvSpPr>
          <p:nvPr/>
        </p:nvSpPr>
        <p:spPr bwMode="auto">
          <a:xfrm>
            <a:off x="18669000" y="9793288"/>
            <a:ext cx="4560888"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Fig 3. </a:t>
            </a:r>
            <a:r>
              <a:rPr lang="en-US" altLang="en-US" sz="2400">
                <a:latin typeface="Arial" panose="020B0604020202020204" pitchFamily="34" charset="0"/>
              </a:rPr>
              <a:t>ConvNet model architecture.</a:t>
            </a:r>
          </a:p>
        </p:txBody>
      </p:sp>
      <p:sp>
        <p:nvSpPr>
          <p:cNvPr id="40" name="Rectangle 39">
            <a:extLst>
              <a:ext uri="{FF2B5EF4-FFF2-40B4-BE49-F238E27FC236}">
                <a16:creationId xmlns:a16="http://schemas.microsoft.com/office/drawing/2014/main" id="{C8F1C5A3-0E9A-3949-B20F-759D48E958B1}"/>
              </a:ext>
            </a:extLst>
          </p:cNvPr>
          <p:cNvSpPr/>
          <p:nvPr/>
        </p:nvSpPr>
        <p:spPr>
          <a:xfrm>
            <a:off x="22479000" y="16897350"/>
            <a:ext cx="15621000" cy="4743450"/>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In order to evaluate and compare performance of the models implemented for this project several metrics are considered. These are recall per class, precision per class, F1 score micro and per class, Gini impurity index and ROC/AUC. Since dataset is highly  dominated by class 0, overall accuracy will not provide enough information on how well models predict classes 1-5 and instead can be misleading.</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Gini impurity index is only used to compare Baseline, DeepNN and ConvNet performance on the training set, where, due to the balanced mini-batch approach, the true label classes are equally represented and have G=83.33%.</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Models have been iterated over various hyperparameters and network architectures to provide the best test accuracy. Sample of results is provided in Tables 1 and 2, ROC/AUC curves for classes 0 and 5 are provided in Fig 6-7.</a:t>
            </a:r>
          </a:p>
        </p:txBody>
      </p:sp>
      <p:sp>
        <p:nvSpPr>
          <p:cNvPr id="41" name="Rectangle 40">
            <a:extLst>
              <a:ext uri="{FF2B5EF4-FFF2-40B4-BE49-F238E27FC236}">
                <a16:creationId xmlns:a16="http://schemas.microsoft.com/office/drawing/2014/main" id="{B3943413-2E0D-2744-B268-6325E98992DA}"/>
              </a:ext>
            </a:extLst>
          </p:cNvPr>
          <p:cNvSpPr/>
          <p:nvPr/>
        </p:nvSpPr>
        <p:spPr>
          <a:xfrm>
            <a:off x="22479000" y="15906750"/>
            <a:ext cx="156210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sz="3600" b="1" dirty="0">
                <a:solidFill>
                  <a:schemeClr val="bg1"/>
                </a:solidFill>
                <a:latin typeface="Arial" panose="020B0604020202020204" pitchFamily="34" charset="0"/>
                <a:cs typeface="Arial" panose="020B0604020202020204" pitchFamily="34" charset="0"/>
              </a:rPr>
              <a:t>Metrics and Results</a:t>
            </a:r>
          </a:p>
        </p:txBody>
      </p:sp>
      <p:graphicFrame>
        <p:nvGraphicFramePr>
          <p:cNvPr id="30" name="Table 29">
            <a:extLst>
              <a:ext uri="{FF2B5EF4-FFF2-40B4-BE49-F238E27FC236}">
                <a16:creationId xmlns:a16="http://schemas.microsoft.com/office/drawing/2014/main" id="{66F3AB4C-4112-3C42-BD19-941A64D4B41B}"/>
              </a:ext>
            </a:extLst>
          </p:cNvPr>
          <p:cNvGraphicFramePr>
            <a:graphicFrameLocks noGrp="1"/>
          </p:cNvGraphicFramePr>
          <p:nvPr/>
        </p:nvGraphicFramePr>
        <p:xfrm>
          <a:off x="22479000" y="21740813"/>
          <a:ext cx="15621000" cy="1000125"/>
        </p:xfrm>
        <a:graphic>
          <a:graphicData uri="http://schemas.openxmlformats.org/drawingml/2006/table">
            <a:tbl>
              <a:tblPr firstRow="1" bandRow="1">
                <a:tableStyleId>{21E4AEA4-8DFA-4A89-87EB-49C32662AFE0}</a:tableStyleId>
              </a:tblPr>
              <a:tblGrid>
                <a:gridCol w="3124200">
                  <a:extLst>
                    <a:ext uri="{9D8B030D-6E8A-4147-A177-3AD203B41FA5}">
                      <a16:colId xmlns:a16="http://schemas.microsoft.com/office/drawing/2014/main" val="2619910204"/>
                    </a:ext>
                  </a:extLst>
                </a:gridCol>
                <a:gridCol w="3124200">
                  <a:extLst>
                    <a:ext uri="{9D8B030D-6E8A-4147-A177-3AD203B41FA5}">
                      <a16:colId xmlns:a16="http://schemas.microsoft.com/office/drawing/2014/main" val="115844545"/>
                    </a:ext>
                  </a:extLst>
                </a:gridCol>
                <a:gridCol w="3124200">
                  <a:extLst>
                    <a:ext uri="{9D8B030D-6E8A-4147-A177-3AD203B41FA5}">
                      <a16:colId xmlns:a16="http://schemas.microsoft.com/office/drawing/2014/main" val="1646490369"/>
                    </a:ext>
                  </a:extLst>
                </a:gridCol>
                <a:gridCol w="3124200">
                  <a:extLst>
                    <a:ext uri="{9D8B030D-6E8A-4147-A177-3AD203B41FA5}">
                      <a16:colId xmlns:a16="http://schemas.microsoft.com/office/drawing/2014/main" val="3810773466"/>
                    </a:ext>
                  </a:extLst>
                </a:gridCol>
                <a:gridCol w="3124200">
                  <a:extLst>
                    <a:ext uri="{9D8B030D-6E8A-4147-A177-3AD203B41FA5}">
                      <a16:colId xmlns:a16="http://schemas.microsoft.com/office/drawing/2014/main" val="1663241903"/>
                    </a:ext>
                  </a:extLst>
                </a:gridCol>
              </a:tblGrid>
              <a:tr h="542863">
                <a:tc>
                  <a:txBody>
                    <a:bodyPr/>
                    <a:lstStyle/>
                    <a:p>
                      <a:pPr algn="ctr"/>
                      <a:r>
                        <a:rPr lang="en-US" sz="2400" dirty="0">
                          <a:latin typeface="Arial" panose="020B0604020202020204" pitchFamily="34" charset="0"/>
                          <a:cs typeface="Arial" panose="020B0604020202020204" pitchFamily="34" charset="0"/>
                        </a:rPr>
                        <a:t>Gini Impurity Index</a:t>
                      </a:r>
                    </a:p>
                  </a:txBody>
                  <a:tcPr marT="45726" marB="45726"/>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Baseline</a:t>
                      </a:r>
                    </a:p>
                  </a:txBody>
                  <a:tcPr marT="45726" marB="45726"/>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DeepNN</a:t>
                      </a:r>
                    </a:p>
                  </a:txBody>
                  <a:tcPr marT="45726" marB="45726"/>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ConvNet</a:t>
                      </a:r>
                    </a:p>
                  </a:txBody>
                  <a:tcPr marT="45726" marB="45726"/>
                </a:tc>
                <a:tc>
                  <a:txBody>
                    <a:bodyPr/>
                    <a:lstStyle/>
                    <a:p>
                      <a:pPr algn="ctr"/>
                      <a:r>
                        <a:rPr lang="en-US" sz="2400" b="1" kern="1200" dirty="0">
                          <a:solidFill>
                            <a:schemeClr val="lt1"/>
                          </a:solidFill>
                          <a:latin typeface="Arial" panose="020B0604020202020204" pitchFamily="34" charset="0"/>
                          <a:ea typeface="+mn-ea"/>
                          <a:cs typeface="Arial" panose="020B0604020202020204" pitchFamily="34" charset="0"/>
                        </a:rPr>
                        <a:t>True Label</a:t>
                      </a:r>
                    </a:p>
                  </a:txBody>
                  <a:tcPr marT="45726" marB="45726"/>
                </a:tc>
                <a:extLst>
                  <a:ext uri="{0D108BD9-81ED-4DB2-BD59-A6C34878D82A}">
                    <a16:rowId xmlns:a16="http://schemas.microsoft.com/office/drawing/2014/main" val="1574533267"/>
                  </a:ext>
                </a:extLst>
              </a:tr>
              <a:tr h="457262">
                <a:tc>
                  <a:txBody>
                    <a:bodyPr/>
                    <a:lstStyle/>
                    <a:p>
                      <a:pPr algn="ctr"/>
                      <a:r>
                        <a:rPr lang="en-US" sz="2400" dirty="0">
                          <a:latin typeface="Arial" panose="020B0604020202020204" pitchFamily="34" charset="0"/>
                          <a:cs typeface="Arial" panose="020B0604020202020204" pitchFamily="34" charset="0"/>
                        </a:rPr>
                        <a:t>Training dataset</a:t>
                      </a:r>
                    </a:p>
                  </a:txBody>
                  <a:tcPr marT="45726" marB="45726"/>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81.26%</a:t>
                      </a:r>
                    </a:p>
                  </a:txBody>
                  <a:tcPr marT="45726" marB="45726"/>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81.91%</a:t>
                      </a:r>
                    </a:p>
                  </a:txBody>
                  <a:tcPr marT="45726" marB="45726"/>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82.07%</a:t>
                      </a:r>
                    </a:p>
                  </a:txBody>
                  <a:tcPr marT="45726" marB="45726"/>
                </a:tc>
                <a:tc>
                  <a:txBody>
                    <a:bodyPr/>
                    <a:lstStyle/>
                    <a:p>
                      <a:pPr algn="ctr"/>
                      <a:r>
                        <a:rPr lang="en-US" sz="2400" kern="1200" dirty="0">
                          <a:solidFill>
                            <a:schemeClr val="dk1"/>
                          </a:solidFill>
                          <a:latin typeface="Arial" panose="020B0604020202020204" pitchFamily="34" charset="0"/>
                          <a:ea typeface="+mn-ea"/>
                          <a:cs typeface="Arial" panose="020B0604020202020204" pitchFamily="34" charset="0"/>
                        </a:rPr>
                        <a:t>83.33%</a:t>
                      </a:r>
                    </a:p>
                  </a:txBody>
                  <a:tcPr marT="45726" marB="45726"/>
                </a:tc>
                <a:extLst>
                  <a:ext uri="{0D108BD9-81ED-4DB2-BD59-A6C34878D82A}">
                    <a16:rowId xmlns:a16="http://schemas.microsoft.com/office/drawing/2014/main" val="2676208437"/>
                  </a:ext>
                </a:extLst>
              </a:tr>
            </a:tbl>
          </a:graphicData>
        </a:graphic>
      </p:graphicFrame>
      <p:sp>
        <p:nvSpPr>
          <p:cNvPr id="13363" name="TextBox 42">
            <a:extLst>
              <a:ext uri="{FF2B5EF4-FFF2-40B4-BE49-F238E27FC236}">
                <a16:creationId xmlns:a16="http://schemas.microsoft.com/office/drawing/2014/main" id="{E14357EA-F70E-2B49-A830-5B1474B6E370}"/>
              </a:ext>
            </a:extLst>
          </p:cNvPr>
          <p:cNvSpPr txBox="1">
            <a:spLocks noChangeArrowheads="1"/>
          </p:cNvSpPr>
          <p:nvPr/>
        </p:nvSpPr>
        <p:spPr bwMode="auto">
          <a:xfrm>
            <a:off x="22479000" y="22918738"/>
            <a:ext cx="6159500" cy="47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Table 1 </a:t>
            </a:r>
            <a:r>
              <a:rPr lang="en-US" altLang="en-US" sz="2400">
                <a:latin typeface="Arial" panose="020B0604020202020204" pitchFamily="34" charset="0"/>
              </a:rPr>
              <a:t>Gini impurity index.</a:t>
            </a:r>
          </a:p>
        </p:txBody>
      </p:sp>
      <p:graphicFrame>
        <p:nvGraphicFramePr>
          <p:cNvPr id="44" name="Table 43">
            <a:extLst>
              <a:ext uri="{FF2B5EF4-FFF2-40B4-BE49-F238E27FC236}">
                <a16:creationId xmlns:a16="http://schemas.microsoft.com/office/drawing/2014/main" id="{30E12EA4-0F75-0B41-92D6-895ADE6E0E1F}"/>
              </a:ext>
            </a:extLst>
          </p:cNvPr>
          <p:cNvGraphicFramePr>
            <a:graphicFrameLocks noGrp="1"/>
          </p:cNvGraphicFramePr>
          <p:nvPr/>
        </p:nvGraphicFramePr>
        <p:xfrm>
          <a:off x="22479000" y="23390225"/>
          <a:ext cx="15621000" cy="1554163"/>
        </p:xfrm>
        <a:graphic>
          <a:graphicData uri="http://schemas.openxmlformats.org/drawingml/2006/table">
            <a:tbl>
              <a:tblPr firstRow="1" bandRow="1">
                <a:tableStyleId>{21E4AEA4-8DFA-4A89-87EB-49C32662AFE0}</a:tableStyleId>
              </a:tblPr>
              <a:tblGrid>
                <a:gridCol w="3124200">
                  <a:extLst>
                    <a:ext uri="{9D8B030D-6E8A-4147-A177-3AD203B41FA5}">
                      <a16:colId xmlns:a16="http://schemas.microsoft.com/office/drawing/2014/main" val="2619910204"/>
                    </a:ext>
                  </a:extLst>
                </a:gridCol>
                <a:gridCol w="3124200">
                  <a:extLst>
                    <a:ext uri="{9D8B030D-6E8A-4147-A177-3AD203B41FA5}">
                      <a16:colId xmlns:a16="http://schemas.microsoft.com/office/drawing/2014/main" val="115844545"/>
                    </a:ext>
                  </a:extLst>
                </a:gridCol>
                <a:gridCol w="3124200">
                  <a:extLst>
                    <a:ext uri="{9D8B030D-6E8A-4147-A177-3AD203B41FA5}">
                      <a16:colId xmlns:a16="http://schemas.microsoft.com/office/drawing/2014/main" val="1646490369"/>
                    </a:ext>
                  </a:extLst>
                </a:gridCol>
                <a:gridCol w="3124200">
                  <a:extLst>
                    <a:ext uri="{9D8B030D-6E8A-4147-A177-3AD203B41FA5}">
                      <a16:colId xmlns:a16="http://schemas.microsoft.com/office/drawing/2014/main" val="3810773466"/>
                    </a:ext>
                  </a:extLst>
                </a:gridCol>
                <a:gridCol w="3124200">
                  <a:extLst>
                    <a:ext uri="{9D8B030D-6E8A-4147-A177-3AD203B41FA5}">
                      <a16:colId xmlns:a16="http://schemas.microsoft.com/office/drawing/2014/main" val="1663241903"/>
                    </a:ext>
                  </a:extLst>
                </a:gridCol>
              </a:tblGrid>
              <a:tr h="506649">
                <a:tc>
                  <a:txBody>
                    <a:bodyPr/>
                    <a:lstStyle/>
                    <a:p>
                      <a:pPr algn="ctr"/>
                      <a:r>
                        <a:rPr lang="en-US" sz="2400" dirty="0">
                          <a:latin typeface="Arial" panose="020B0604020202020204" pitchFamily="34" charset="0"/>
                          <a:cs typeface="Arial" panose="020B0604020202020204" pitchFamily="34" charset="0"/>
                        </a:rPr>
                        <a:t>Micro F1</a:t>
                      </a:r>
                    </a:p>
                  </a:txBody>
                  <a:tcPr marT="45705" marB="45705"/>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Baseline</a:t>
                      </a:r>
                    </a:p>
                  </a:txBody>
                  <a:tcPr marT="45705" marB="45705"/>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DeepNN</a:t>
                      </a:r>
                    </a:p>
                  </a:txBody>
                  <a:tcPr marT="45705" marB="45705"/>
                </a:tc>
                <a:tc>
                  <a:txBody>
                    <a:bodyPr/>
                    <a:lstStyle/>
                    <a:p>
                      <a:pPr marL="0" algn="ctr" defTabSz="4075572" rtl="0" eaLnBrk="1" latinLnBrk="0" hangingPunct="1"/>
                      <a:r>
                        <a:rPr lang="en-US" sz="2400" b="1" kern="1200" dirty="0">
                          <a:solidFill>
                            <a:schemeClr val="lt1"/>
                          </a:solidFill>
                          <a:latin typeface="Arial" panose="020B0604020202020204" pitchFamily="34" charset="0"/>
                          <a:ea typeface="+mn-ea"/>
                          <a:cs typeface="Arial" panose="020B0604020202020204" pitchFamily="34" charset="0"/>
                        </a:rPr>
                        <a:t>ConvNet</a:t>
                      </a:r>
                    </a:p>
                  </a:txBody>
                  <a:tcPr marT="45705" marB="45705"/>
                </a:tc>
                <a:tc>
                  <a:txBody>
                    <a:bodyPr/>
                    <a:lstStyle/>
                    <a:p>
                      <a:pPr algn="ctr"/>
                      <a:r>
                        <a:rPr lang="en-US" sz="2400" b="1" kern="1200" dirty="0">
                          <a:solidFill>
                            <a:schemeClr val="lt1"/>
                          </a:solidFill>
                          <a:latin typeface="Arial" panose="020B0604020202020204" pitchFamily="34" charset="0"/>
                          <a:ea typeface="+mn-ea"/>
                          <a:cs typeface="Arial" panose="020B0604020202020204" pitchFamily="34" charset="0"/>
                        </a:rPr>
                        <a:t>1NNC</a:t>
                      </a:r>
                    </a:p>
                  </a:txBody>
                  <a:tcPr marT="45705" marB="45705"/>
                </a:tc>
                <a:extLst>
                  <a:ext uri="{0D108BD9-81ED-4DB2-BD59-A6C34878D82A}">
                    <a16:rowId xmlns:a16="http://schemas.microsoft.com/office/drawing/2014/main" val="1574533267"/>
                  </a:ext>
                </a:extLst>
              </a:tr>
              <a:tr h="571000">
                <a:tc>
                  <a:txBody>
                    <a:bodyPr/>
                    <a:lstStyle/>
                    <a:p>
                      <a:pPr algn="ctr"/>
                      <a:r>
                        <a:rPr lang="en-US" sz="2400" dirty="0">
                          <a:latin typeface="Arial" panose="020B0604020202020204" pitchFamily="34" charset="0"/>
                          <a:cs typeface="Arial" panose="020B0604020202020204" pitchFamily="34" charset="0"/>
                        </a:rPr>
                        <a:t>Training dataset</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35.24%</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35.99%</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37.77%</a:t>
                      </a:r>
                    </a:p>
                  </a:txBody>
                  <a:tcPr marT="45705" marB="45705"/>
                </a:tc>
                <a:tc>
                  <a:txBody>
                    <a:bodyPr/>
                    <a:lstStyle/>
                    <a:p>
                      <a:pPr algn="ctr"/>
                      <a:r>
                        <a:rPr lang="en-US" sz="2400" kern="1200" dirty="0">
                          <a:solidFill>
                            <a:schemeClr val="dk1"/>
                          </a:solidFill>
                          <a:latin typeface="Arial" panose="020B0604020202020204" pitchFamily="34" charset="0"/>
                          <a:ea typeface="+mn-ea"/>
                          <a:cs typeface="Arial" panose="020B0604020202020204" pitchFamily="34" charset="0"/>
                        </a:rPr>
                        <a:t>-</a:t>
                      </a:r>
                    </a:p>
                  </a:txBody>
                  <a:tcPr marT="45705" marB="45705"/>
                </a:tc>
                <a:extLst>
                  <a:ext uri="{0D108BD9-81ED-4DB2-BD59-A6C34878D82A}">
                    <a16:rowId xmlns:a16="http://schemas.microsoft.com/office/drawing/2014/main" val="2676208437"/>
                  </a:ext>
                </a:extLst>
              </a:tr>
              <a:tr h="476514">
                <a:tc>
                  <a:txBody>
                    <a:bodyPr/>
                    <a:lstStyle/>
                    <a:p>
                      <a:pPr algn="ctr"/>
                      <a:r>
                        <a:rPr lang="en-US" sz="2400" dirty="0">
                          <a:latin typeface="Arial" panose="020B0604020202020204" pitchFamily="34" charset="0"/>
                          <a:cs typeface="Arial" panose="020B0604020202020204" pitchFamily="34" charset="0"/>
                        </a:rPr>
                        <a:t>Test dataset</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67.69%</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90.82%</a:t>
                      </a:r>
                    </a:p>
                  </a:txBody>
                  <a:tcPr marT="45705" marB="45705"/>
                </a:tc>
                <a:tc>
                  <a:txBody>
                    <a:bodyPr/>
                    <a:lstStyle/>
                    <a:p>
                      <a:pPr marL="0" algn="ctr" defTabSz="4075572" rtl="0" eaLnBrk="1" latinLnBrk="0" hangingPunct="1"/>
                      <a:r>
                        <a:rPr lang="en-US" sz="2400" kern="1200" dirty="0">
                          <a:solidFill>
                            <a:schemeClr val="dk1"/>
                          </a:solidFill>
                          <a:latin typeface="Arial" panose="020B0604020202020204" pitchFamily="34" charset="0"/>
                          <a:ea typeface="+mn-ea"/>
                          <a:cs typeface="Arial" panose="020B0604020202020204" pitchFamily="34" charset="0"/>
                        </a:rPr>
                        <a:t>67.22%</a:t>
                      </a:r>
                    </a:p>
                  </a:txBody>
                  <a:tcPr marT="45705" marB="45705"/>
                </a:tc>
                <a:tc>
                  <a:txBody>
                    <a:bodyPr/>
                    <a:lstStyle/>
                    <a:p>
                      <a:pPr algn="ctr"/>
                      <a:r>
                        <a:rPr lang="en-US" sz="2400" kern="1200" dirty="0">
                          <a:solidFill>
                            <a:schemeClr val="dk1"/>
                          </a:solidFill>
                          <a:latin typeface="Arial" panose="020B0604020202020204" pitchFamily="34" charset="0"/>
                          <a:ea typeface="+mn-ea"/>
                          <a:cs typeface="Arial" panose="020B0604020202020204" pitchFamily="34" charset="0"/>
                        </a:rPr>
                        <a:t>23.11%</a:t>
                      </a:r>
                    </a:p>
                  </a:txBody>
                  <a:tcPr marT="45705" marB="45705"/>
                </a:tc>
                <a:extLst>
                  <a:ext uri="{0D108BD9-81ED-4DB2-BD59-A6C34878D82A}">
                    <a16:rowId xmlns:a16="http://schemas.microsoft.com/office/drawing/2014/main" val="3301951853"/>
                  </a:ext>
                </a:extLst>
              </a:tr>
            </a:tbl>
          </a:graphicData>
        </a:graphic>
      </p:graphicFrame>
      <p:sp>
        <p:nvSpPr>
          <p:cNvPr id="13390" name="TextBox 44">
            <a:extLst>
              <a:ext uri="{FF2B5EF4-FFF2-40B4-BE49-F238E27FC236}">
                <a16:creationId xmlns:a16="http://schemas.microsoft.com/office/drawing/2014/main" id="{0B4C1524-F9B5-C74E-A02D-EBC81E5349BC}"/>
              </a:ext>
            </a:extLst>
          </p:cNvPr>
          <p:cNvSpPr txBox="1">
            <a:spLocks noChangeArrowheads="1"/>
          </p:cNvSpPr>
          <p:nvPr/>
        </p:nvSpPr>
        <p:spPr bwMode="auto">
          <a:xfrm>
            <a:off x="22479000" y="25128538"/>
            <a:ext cx="6159500" cy="47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a:latin typeface="Arial" panose="020B0604020202020204" pitchFamily="34" charset="0"/>
              </a:rPr>
              <a:t>Table 2 </a:t>
            </a:r>
            <a:r>
              <a:rPr lang="en-US" altLang="en-US" sz="2400">
                <a:latin typeface="Arial" panose="020B0604020202020204" pitchFamily="34" charset="0"/>
              </a:rPr>
              <a:t>Micro F1 score.</a:t>
            </a:r>
          </a:p>
        </p:txBody>
      </p:sp>
      <p:sp>
        <p:nvSpPr>
          <p:cNvPr id="46" name="Rectangle 45">
            <a:extLst>
              <a:ext uri="{FF2B5EF4-FFF2-40B4-BE49-F238E27FC236}">
                <a16:creationId xmlns:a16="http://schemas.microsoft.com/office/drawing/2014/main" id="{69A51152-8BD8-2C46-8B9A-CA4B35C090BE}"/>
              </a:ext>
            </a:extLst>
          </p:cNvPr>
          <p:cNvSpPr/>
          <p:nvPr/>
        </p:nvSpPr>
        <p:spPr>
          <a:xfrm>
            <a:off x="22479000" y="26650950"/>
            <a:ext cx="15773400" cy="3324225"/>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From the results it can be concluded that there is no clear model winner. Each model has performed well for some of the metrics for some of the classes and not so well for the other metrics for the rest of the classes. The choice of the model will come down to the goals of implementation and the most relevant metric.  </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Unlike image classification, where all the information is contained  in the pixels of the image, the loan delinquency classification problem has a lot of extraneous factors which are not captured in the loan application details and performance. The models implemented here can be further enhanced by considering more than the first twelve payments as features or supplementing with current/savings/credit account data as in [3] or with macro economic factors, which  might help improve models’ performance. </a:t>
            </a:r>
          </a:p>
        </p:txBody>
      </p:sp>
      <p:sp>
        <p:nvSpPr>
          <p:cNvPr id="47" name="Rectangle 46">
            <a:extLst>
              <a:ext uri="{FF2B5EF4-FFF2-40B4-BE49-F238E27FC236}">
                <a16:creationId xmlns:a16="http://schemas.microsoft.com/office/drawing/2014/main" id="{B6981E88-1AD2-684B-88CC-7598D5F49B6E}"/>
              </a:ext>
            </a:extLst>
          </p:cNvPr>
          <p:cNvSpPr/>
          <p:nvPr/>
        </p:nvSpPr>
        <p:spPr>
          <a:xfrm>
            <a:off x="22479000" y="25620663"/>
            <a:ext cx="15773400" cy="9906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sz="3600" b="1" dirty="0">
                <a:solidFill>
                  <a:schemeClr val="bg1"/>
                </a:solidFill>
                <a:latin typeface="Arial" panose="020B0604020202020204" pitchFamily="34" charset="0"/>
                <a:cs typeface="Arial" panose="020B0604020202020204" pitchFamily="34" charset="0"/>
              </a:rPr>
              <a:t>Conclusions</a:t>
            </a:r>
          </a:p>
        </p:txBody>
      </p:sp>
      <p:sp>
        <p:nvSpPr>
          <p:cNvPr id="52" name="Rectangle 51">
            <a:extLst>
              <a:ext uri="{FF2B5EF4-FFF2-40B4-BE49-F238E27FC236}">
                <a16:creationId xmlns:a16="http://schemas.microsoft.com/office/drawing/2014/main" id="{0064B66F-BF7E-C84C-9EC6-F9251A453A8E}"/>
              </a:ext>
            </a:extLst>
          </p:cNvPr>
          <p:cNvSpPr/>
          <p:nvPr/>
        </p:nvSpPr>
        <p:spPr>
          <a:xfrm>
            <a:off x="22479000" y="13374688"/>
            <a:ext cx="15636875" cy="2322512"/>
          </a:xfrm>
          <a:prstGeom prst="rect">
            <a:avLst/>
          </a:prstGeom>
          <a:ln>
            <a:solidFill>
              <a:schemeClr val="accent2"/>
            </a:solidFill>
          </a:ln>
        </p:spPr>
        <p:style>
          <a:lnRef idx="2">
            <a:schemeClr val="accent6"/>
          </a:lnRef>
          <a:fillRef idx="1">
            <a:schemeClr val="lt1"/>
          </a:fillRef>
          <a:effectRef idx="0">
            <a:schemeClr val="accent6"/>
          </a:effectRef>
          <a:fontRef idx="minor">
            <a:schemeClr val="dk1"/>
          </a:fontRef>
        </p:style>
        <p:txBody>
          <a:bodyPr anchor="ctr"/>
          <a:lstStyle/>
          <a:p>
            <a:pPr eaLnBrk="1" hangingPunct="1">
              <a:defRPr/>
            </a:pPr>
            <a:r>
              <a:rPr lang="en-US" sz="2400" dirty="0">
                <a:solidFill>
                  <a:schemeClr val="tx1"/>
                </a:solidFill>
                <a:latin typeface="Arial" panose="020B0604020202020204" pitchFamily="34" charset="0"/>
                <a:cs typeface="Arial" panose="020B0604020202020204" pitchFamily="34" charset="0"/>
              </a:rPr>
              <a:t>As seen in Fig 1, approximately 93% of entries belong to class 0. This finding is as expected, since most people would make payments on time in the first two years of their mortgage term. However, this dominance poses some challenges for training.</a:t>
            </a:r>
          </a:p>
          <a:p>
            <a:pPr eaLnBrk="1" hangingPunct="1">
              <a:defRPr/>
            </a:pPr>
            <a:endParaRPr lang="en-US" sz="2400" dirty="0">
              <a:solidFill>
                <a:schemeClr val="tx1"/>
              </a:solidFill>
              <a:latin typeface="Arial" panose="020B0604020202020204" pitchFamily="34" charset="0"/>
              <a:cs typeface="Arial" panose="020B0604020202020204" pitchFamily="34" charset="0"/>
            </a:endParaRPr>
          </a:p>
          <a:p>
            <a:pPr eaLnBrk="1" hangingPunct="1">
              <a:defRPr/>
            </a:pPr>
            <a:r>
              <a:rPr lang="en-US" sz="2400" dirty="0">
                <a:solidFill>
                  <a:schemeClr val="tx1"/>
                </a:solidFill>
                <a:latin typeface="Arial" panose="020B0604020202020204" pitchFamily="34" charset="0"/>
                <a:cs typeface="Arial" panose="020B0604020202020204" pitchFamily="34" charset="0"/>
              </a:rPr>
              <a:t>In this project, balanced mini-batch selection method has been used for training of the Baseline, DeepNN and ConvNet models, as well as a weighted loss function with median-frequency re-weighting, introduced in [4].</a:t>
            </a:r>
          </a:p>
        </p:txBody>
      </p:sp>
      <p:sp>
        <p:nvSpPr>
          <p:cNvPr id="53" name="Rectangle 52">
            <a:extLst>
              <a:ext uri="{FF2B5EF4-FFF2-40B4-BE49-F238E27FC236}">
                <a16:creationId xmlns:a16="http://schemas.microsoft.com/office/drawing/2014/main" id="{08E297AB-DFA5-BD43-8026-3E7A06DD7CB5}"/>
              </a:ext>
            </a:extLst>
          </p:cNvPr>
          <p:cNvSpPr/>
          <p:nvPr/>
        </p:nvSpPr>
        <p:spPr>
          <a:xfrm>
            <a:off x="22479000" y="12344400"/>
            <a:ext cx="15636875" cy="955675"/>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sz="3600" b="1" dirty="0">
                <a:solidFill>
                  <a:schemeClr val="bg1"/>
                </a:solidFill>
                <a:latin typeface="Arial" panose="020B0604020202020204" pitchFamily="34" charset="0"/>
                <a:cs typeface="Arial" panose="020B0604020202020204" pitchFamily="34" charset="0"/>
              </a:rPr>
              <a:t>Dealing with Imbalanced Dataset</a:t>
            </a:r>
          </a:p>
        </p:txBody>
      </p:sp>
      <p:pic>
        <p:nvPicPr>
          <p:cNvPr id="13395" name="Picture 50">
            <a:extLst>
              <a:ext uri="{FF2B5EF4-FFF2-40B4-BE49-F238E27FC236}">
                <a16:creationId xmlns:a16="http://schemas.microsoft.com/office/drawing/2014/main" id="{4B0D33B9-A6A5-7344-9DCE-86C6FA1E651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034713" y="14859000"/>
            <a:ext cx="9499600" cy="717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96" name="TextBox 55">
            <a:extLst>
              <a:ext uri="{FF2B5EF4-FFF2-40B4-BE49-F238E27FC236}">
                <a16:creationId xmlns:a16="http://schemas.microsoft.com/office/drawing/2014/main" id="{21A98217-9288-6642-8FF9-06C8056558EB}"/>
              </a:ext>
            </a:extLst>
          </p:cNvPr>
          <p:cNvSpPr txBox="1">
            <a:spLocks noChangeArrowheads="1"/>
          </p:cNvSpPr>
          <p:nvPr/>
        </p:nvSpPr>
        <p:spPr bwMode="auto">
          <a:xfrm>
            <a:off x="11049000" y="22017038"/>
            <a:ext cx="59309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dirty="0">
                <a:latin typeface="Arial" panose="020B0604020202020204" pitchFamily="34" charset="0"/>
              </a:rPr>
              <a:t>Fig 6. </a:t>
            </a:r>
            <a:r>
              <a:rPr lang="en-US" altLang="en-US" sz="2400" dirty="0">
                <a:latin typeface="Arial" panose="020B0604020202020204" pitchFamily="34" charset="0"/>
              </a:rPr>
              <a:t>ROC curves and AUC for class 0.</a:t>
            </a:r>
          </a:p>
        </p:txBody>
      </p:sp>
      <p:pic>
        <p:nvPicPr>
          <p:cNvPr id="13397" name="Picture 54">
            <a:extLst>
              <a:ext uri="{FF2B5EF4-FFF2-40B4-BE49-F238E27FC236}">
                <a16:creationId xmlns:a16="http://schemas.microsoft.com/office/drawing/2014/main" id="{AE4CBB0D-619D-C348-B0D2-5620E35C7A2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101388" y="22402800"/>
            <a:ext cx="9499600" cy="717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98" name="TextBox 58">
            <a:extLst>
              <a:ext uri="{FF2B5EF4-FFF2-40B4-BE49-F238E27FC236}">
                <a16:creationId xmlns:a16="http://schemas.microsoft.com/office/drawing/2014/main" id="{70D6DA4F-C210-004A-BCCB-B0FC4F0CD491}"/>
              </a:ext>
            </a:extLst>
          </p:cNvPr>
          <p:cNvSpPr txBox="1">
            <a:spLocks noChangeArrowheads="1"/>
          </p:cNvSpPr>
          <p:nvPr/>
        </p:nvSpPr>
        <p:spPr bwMode="auto">
          <a:xfrm>
            <a:off x="11049000" y="29637038"/>
            <a:ext cx="59309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en-US" sz="2400" b="1" dirty="0">
                <a:latin typeface="Arial" panose="020B0604020202020204" pitchFamily="34" charset="0"/>
              </a:rPr>
              <a:t>Fig 7. </a:t>
            </a:r>
            <a:r>
              <a:rPr lang="en-US" altLang="en-US" sz="2400" dirty="0">
                <a:latin typeface="Arial" panose="020B0604020202020204" pitchFamily="34" charset="0"/>
              </a:rPr>
              <a:t>ROC curves and AUC for class 5.</a:t>
            </a:r>
          </a:p>
        </p:txBody>
      </p:sp>
      <p:pic>
        <p:nvPicPr>
          <p:cNvPr id="57" name="Audio 56">
            <a:hlinkClick r:id="" action="ppaction://media"/>
            <a:extLst>
              <a:ext uri="{FF2B5EF4-FFF2-40B4-BE49-F238E27FC236}">
                <a16:creationId xmlns:a16="http://schemas.microsoft.com/office/drawing/2014/main" id="{400ECC34-2E8C-6945-B15E-2759D1DDBA91}"/>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7439600" y="31953200"/>
            <a:ext cx="812800"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Audio 6">
            <a:hlinkClick r:id="" action="ppaction://media"/>
            <a:extLst>
              <a:ext uri="{FF2B5EF4-FFF2-40B4-BE49-F238E27FC236}">
                <a16:creationId xmlns:a16="http://schemas.microsoft.com/office/drawing/2014/main" id="{E77FA000-B3EC-6F46-BCD6-7A7B735F3258}"/>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37439600" y="31953200"/>
            <a:ext cx="812800" cy="812800"/>
          </a:xfrm>
          <a:prstGeom prst="rect">
            <a:avLst/>
          </a:prstGeom>
        </p:spPr>
      </p:pic>
    </p:spTree>
  </p:cSld>
  <p:clrMapOvr>
    <a:masterClrMapping/>
  </p:clrMapOvr>
  <p:transition spd="slow" advTm="19859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1663</TotalTime>
  <Words>1357</Words>
  <Application>Microsoft Macintosh PowerPoint</Application>
  <PresentationFormat>Custom</PresentationFormat>
  <Paragraphs>93</Paragraphs>
  <Slides>1</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Microsoft</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Huber, Christina</dc:creator>
  <cp:lastModifiedBy>Phil Thomas</cp:lastModifiedBy>
  <cp:revision>163</cp:revision>
  <cp:lastPrinted>2018-12-11T01:06:26Z</cp:lastPrinted>
  <dcterms:created xsi:type="dcterms:W3CDTF">2014-07-14T23:05:16Z</dcterms:created>
  <dcterms:modified xsi:type="dcterms:W3CDTF">2018-12-11T01:21:35Z</dcterms:modified>
</cp:coreProperties>
</file>

<file path=docProps/thumbnail.jpeg>
</file>